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966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8" r:id="rId3"/>
    <p:sldId id="270" r:id="rId4"/>
    <p:sldId id="261" r:id="rId5"/>
    <p:sldId id="268" r:id="rId6"/>
    <p:sldId id="282" r:id="rId7"/>
    <p:sldId id="257" r:id="rId8"/>
    <p:sldId id="275" r:id="rId9"/>
    <p:sldId id="274" r:id="rId10"/>
    <p:sldId id="276" r:id="rId11"/>
    <p:sldId id="264" r:id="rId12"/>
    <p:sldId id="277" r:id="rId13"/>
    <p:sldId id="281" r:id="rId14"/>
    <p:sldId id="278" r:id="rId15"/>
    <p:sldId id="267" r:id="rId16"/>
    <p:sldId id="279" r:id="rId17"/>
    <p:sldId id="273" r:id="rId18"/>
    <p:sldId id="269" r:id="rId19"/>
    <p:sldId id="280" r:id="rId20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86B"/>
    <a:srgbClr val="EDD32B"/>
    <a:srgbClr val="BDED25"/>
    <a:srgbClr val="74ED1F"/>
    <a:srgbClr val="F577FF"/>
    <a:srgbClr val="EDFEFF"/>
    <a:srgbClr val="E6F7FF"/>
    <a:srgbClr val="DAECFF"/>
    <a:srgbClr val="1699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491"/>
    <p:restoredTop sz="93819"/>
  </p:normalViewPr>
  <p:slideViewPr>
    <p:cSldViewPr snapToGrid="0" snapToObjects="1">
      <p:cViewPr varScale="1">
        <p:scale>
          <a:sx n="114" d="100"/>
          <a:sy n="114" d="100"/>
        </p:scale>
        <p:origin x="9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3472" y="16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6019FF-BD8D-0A42-9412-FC5D94508152}" type="datetimeFigureOut">
              <a:rPr lang="de-DE" smtClean="0"/>
              <a:t>09.01.19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0F8785-1E40-C441-BCFE-17964C0A7D2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90464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2002CA-B873-8F4F-B04B-8FEC4BA4A59E}" type="datetimeFigureOut">
              <a:rPr lang="de-DE" smtClean="0"/>
              <a:t>09.01.19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61106-A7AC-2843-92B0-C50E616C59F2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39788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Man muss sich klar machen</a:t>
            </a:r>
          </a:p>
          <a:p>
            <a:r>
              <a:rPr lang="de-DE" dirty="0" err="1"/>
              <a:t>physik</a:t>
            </a:r>
            <a:r>
              <a:rPr lang="de-DE" dirty="0"/>
              <a:t>. Modelle = Näherungen</a:t>
            </a:r>
          </a:p>
          <a:p>
            <a:r>
              <a:rPr lang="de-DE" dirty="0"/>
              <a:t>VEM: Ablation Reduktion zu langsam</a:t>
            </a:r>
          </a:p>
          <a:p>
            <a:r>
              <a:rPr lang="de-DE" dirty="0" err="1"/>
              <a:t>Stat</a:t>
            </a:r>
            <a:r>
              <a:rPr lang="de-DE" dirty="0"/>
              <a:t> = Wann ist tatsächlich vereist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15575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In-Sample (Trainingsdaten), sondern Out-</a:t>
            </a:r>
            <a:r>
              <a:rPr lang="de-DE" dirty="0" err="1"/>
              <a:t>of</a:t>
            </a:r>
            <a:r>
              <a:rPr lang="de-DE" dirty="0"/>
              <a:t>-Sample: ...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87271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nicht In-Sample (Trainingsdaten), sondern Out-</a:t>
            </a:r>
            <a:r>
              <a:rPr lang="de-DE" dirty="0" err="1"/>
              <a:t>of</a:t>
            </a:r>
            <a:r>
              <a:rPr lang="de-DE" dirty="0"/>
              <a:t>-Sample: ...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90496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/>
              <a:t>Boundary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4644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Im besten Fall wird die Linie nur durch wenige Punkte definiert = Support </a:t>
            </a:r>
            <a:r>
              <a:rPr lang="de-DE" dirty="0" err="1"/>
              <a:t>Vectors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46855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Binäre Vorhersagen!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6490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Vereisung ist nicht gleich Vereisung </a:t>
            </a:r>
          </a:p>
          <a:p>
            <a:r>
              <a:rPr lang="de-DE" dirty="0"/>
              <a:t>Wobei Beheizen bei andauernden Vereisungsbedingungen nicht sinnvoll ist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3614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Neuronale Netze häufig für Vorhersage von Windstärke &amp; Turbinenleistung (Sample </a:t>
            </a:r>
            <a:r>
              <a:rPr lang="de-DE" dirty="0" err="1"/>
              <a:t>size</a:t>
            </a:r>
            <a:r>
              <a:rPr lang="de-DE" dirty="0"/>
              <a:t> größer)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12092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sieht die optimale Vorhersage aus / wie sollte sie zustande kommen?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06989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Wie sieht die optimale Vorhersage aus / wie sollte sie zustande kommen?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7906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Vokab</a:t>
            </a:r>
            <a:r>
              <a:rPr lang="de-DE" dirty="0"/>
              <a:t>: Training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26368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9118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dirty="0"/>
              <a:t>SVC minimiert SRM, Erwartungswert des Loss; P(</a:t>
            </a:r>
            <a:r>
              <a:rPr lang="de-DE" dirty="0" err="1"/>
              <a:t>x,y</a:t>
            </a:r>
            <a:r>
              <a:rPr lang="de-DE" dirty="0"/>
              <a:t>) = P(</a:t>
            </a:r>
            <a:r>
              <a:rPr lang="de-DE" dirty="0" err="1"/>
              <a:t>y|x</a:t>
            </a:r>
            <a:r>
              <a:rPr lang="de-DE" dirty="0"/>
              <a:t>) P(x) ... </a:t>
            </a:r>
            <a:r>
              <a:rPr lang="de-DE" dirty="0" err="1"/>
              <a:t>joint</a:t>
            </a:r>
            <a:r>
              <a:rPr lang="de-DE" dirty="0"/>
              <a:t>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distribution</a:t>
            </a:r>
            <a:r>
              <a:rPr lang="de-DE" dirty="0"/>
              <a:t> / multivariate Wahrscheinlichkeitsverteilung = P(</a:t>
            </a:r>
            <a:r>
              <a:rPr lang="de-DE" dirty="0" err="1"/>
              <a:t>x,y</a:t>
            </a:r>
            <a:r>
              <a:rPr lang="de-DE" dirty="0"/>
              <a:t>) = </a:t>
            </a:r>
            <a:r>
              <a:rPr lang="de-DE" dirty="0" err="1"/>
              <a:t>int</a:t>
            </a:r>
            <a:r>
              <a:rPr lang="de-DE" dirty="0"/>
              <a:t> p(</a:t>
            </a:r>
            <a:r>
              <a:rPr lang="de-DE" dirty="0" err="1"/>
              <a:t>x,y</a:t>
            </a:r>
            <a:r>
              <a:rPr lang="de-DE" dirty="0"/>
              <a:t>) dx </a:t>
            </a:r>
            <a:r>
              <a:rPr lang="de-DE" dirty="0" err="1"/>
              <a:t>dy</a:t>
            </a:r>
            <a:r>
              <a:rPr lang="de-DE" dirty="0"/>
              <a:t> [p... Wahrscheinlichkeitsdichte]; Spezialfälle: Pattern </a:t>
            </a:r>
            <a:r>
              <a:rPr lang="de-DE" dirty="0" err="1"/>
              <a:t>Recogn</a:t>
            </a:r>
            <a:r>
              <a:rPr lang="de-DE" dirty="0"/>
              <a:t> (R </a:t>
            </a:r>
            <a:r>
              <a:rPr lang="de-DE" dirty="0" err="1"/>
              <a:t>gives</a:t>
            </a:r>
            <a:r>
              <a:rPr lang="de-DE" dirty="0"/>
              <a:t> </a:t>
            </a:r>
            <a:r>
              <a:rPr lang="de-DE" dirty="0" err="1"/>
              <a:t>proba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classif</a:t>
            </a:r>
            <a:r>
              <a:rPr lang="de-DE" dirty="0"/>
              <a:t> </a:t>
            </a:r>
            <a:r>
              <a:rPr lang="de-DE" dirty="0" err="1"/>
              <a:t>err</a:t>
            </a:r>
            <a:r>
              <a:rPr lang="de-DE" dirty="0"/>
              <a:t>), Regression </a:t>
            </a:r>
            <a:r>
              <a:rPr lang="de-DE" dirty="0" err="1"/>
              <a:t>Estimation</a:t>
            </a:r>
            <a:r>
              <a:rPr lang="de-DE" dirty="0"/>
              <a:t>, </a:t>
            </a:r>
            <a:r>
              <a:rPr lang="de-DE" dirty="0" err="1"/>
              <a:t>Density</a:t>
            </a:r>
            <a:r>
              <a:rPr lang="de-DE" dirty="0"/>
              <a:t> </a:t>
            </a:r>
            <a:r>
              <a:rPr lang="de-DE" dirty="0" err="1"/>
              <a:t>Estimation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1102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Beweis für die Konvergenz „</a:t>
            </a:r>
            <a:r>
              <a:rPr lang="de-DE" sz="1200" dirty="0" err="1"/>
              <a:t>Empirical</a:t>
            </a:r>
            <a:r>
              <a:rPr lang="de-DE" sz="1200" dirty="0"/>
              <a:t> </a:t>
            </a:r>
            <a:r>
              <a:rPr lang="de-DE" sz="1200" dirty="0" err="1"/>
              <a:t>risk</a:t>
            </a:r>
            <a:r>
              <a:rPr lang="de-DE" sz="1200" dirty="0"/>
              <a:t> -&gt; </a:t>
            </a:r>
            <a:r>
              <a:rPr lang="de-DE" sz="1200" dirty="0" err="1"/>
              <a:t>Actual</a:t>
            </a:r>
            <a:r>
              <a:rPr lang="de-DE" sz="1200" dirty="0"/>
              <a:t> </a:t>
            </a:r>
            <a:r>
              <a:rPr lang="de-DE" sz="1200" dirty="0" err="1"/>
              <a:t>risk</a:t>
            </a:r>
            <a:r>
              <a:rPr lang="de-DE" sz="1200" dirty="0"/>
              <a:t>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= „Lernen funktioniert und macht Sinn“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1200" dirty="0"/>
              <a:t>Suche </a:t>
            </a:r>
            <a:r>
              <a:rPr lang="de-DE" sz="1200" dirty="0" err="1"/>
              <a:t>alpha</a:t>
            </a:r>
            <a:r>
              <a:rPr lang="de-DE" sz="1200" dirty="0"/>
              <a:t>, sodass J minimal: Frage ist: bei welchem </a:t>
            </a:r>
            <a:r>
              <a:rPr lang="de-DE" sz="1200" dirty="0" err="1"/>
              <a:t>lambda</a:t>
            </a:r>
            <a:r>
              <a:rPr lang="de-DE" sz="1200" dirty="0"/>
              <a:t> ist J minimal (einfachere oder komplexere Hypothesen)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861106-A7AC-2843-92B0-C50E616C59F2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6635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71A02CD-4F9B-9948-8FF1-9044899271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6FB9E4BD-8DCD-864C-A824-DCE0AAEDF1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9974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4400" spc="-300"/>
            </a:lvl1pPr>
          </a:lstStyle>
          <a:p>
            <a:r>
              <a:rPr lang="de-DE" dirty="0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59" y="1474839"/>
            <a:ext cx="7543801" cy="4394255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31AD010-DFA5-6648-9136-072DDF7F1A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59786"/>
            <a:ext cx="6513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The added value of machine-learning methods  in forecasting wind turbine icing </a:t>
            </a:r>
            <a:endParaRPr lang="de-DE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939F55D-AE83-EC4F-BA84-7AFBFDE9DB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6FB9E4BD-8DCD-864C-A824-DCE0AAEDF11D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fld id="{5D53D4B2-13DF-FC47-B702-96D4870CBED0}" type="datetime1">
              <a:rPr lang="de-AT" smtClean="0"/>
              <a:t>09.01.19</a:t>
            </a:fld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F25E61F7-4F44-7741-B363-1C37BF7A4D4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460236" y="5686854"/>
            <a:ext cx="2249516" cy="61835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DF1A612-AC13-EE48-BE28-086025BD627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487883" y="5686854"/>
            <a:ext cx="1981747" cy="621262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435510"/>
            <a:ext cx="7543801" cy="443358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22959" y="6459786"/>
            <a:ext cx="651302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cap="all" baseline="0">
                <a:solidFill>
                  <a:srgbClr val="FFFFFF"/>
                </a:solidFill>
              </a:defRPr>
            </a:lvl1pPr>
          </a:lstStyle>
          <a:p>
            <a:r>
              <a:rPr lang="de-DE"/>
              <a:t>The added value of machine-learning methods  in forecasting wind turbine icing 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FFFFF"/>
                </a:solidFill>
              </a:defRPr>
            </a:lvl1pPr>
          </a:lstStyle>
          <a:p>
            <a:fld id="{6FB9E4BD-8DCD-864C-A824-DCE0AAEDF11D}" type="slidenum">
              <a:rPr lang="de-DE" smtClean="0"/>
              <a:pPr/>
              <a:t>‹Nr.›</a:t>
            </a:fld>
            <a:endParaRPr lang="de-DE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1540" y="1348818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10C1A576-B935-0646-A7FE-4C4E51C52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98602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 dirty="0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4595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7" r:id="rId1"/>
    <p:sldLayoutId id="2147483968" r:id="rId2"/>
    <p:sldLayoutId id="2147483974" r:id="rId3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https://de.wikipedia.org/wiki/Datei:Tauernwindpark2_am_Sch&#246;nberg,_Oberzeiring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emf"/><Relationship Id="rId3" Type="http://schemas.openxmlformats.org/officeDocument/2006/relationships/image" Target="../media/image27.emf"/><Relationship Id="rId7" Type="http://schemas.openxmlformats.org/officeDocument/2006/relationships/image" Target="../media/image31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emf"/><Relationship Id="rId4" Type="http://schemas.openxmlformats.org/officeDocument/2006/relationships/image" Target="../media/image28.em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png"/><Relationship Id="rId7" Type="http://schemas.openxmlformats.org/officeDocument/2006/relationships/image" Target="../media/image3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2.emf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1.emf"/><Relationship Id="rId5" Type="http://schemas.openxmlformats.org/officeDocument/2006/relationships/image" Target="../media/image40.emf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3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papers.nips.cc/paper/506-principles-of-risk-minimization-for-learning-theory.pdf" TargetMode="Externa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oearth.wsu.edu/wrf_model.html" TargetMode="Externa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emf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emf"/><Relationship Id="rId5" Type="http://schemas.openxmlformats.org/officeDocument/2006/relationships/image" Target="../media/image17.emf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sz="4000" dirty="0"/>
              <a:t>The </a:t>
            </a:r>
            <a:r>
              <a:rPr lang="de-DE" sz="4000" dirty="0" err="1"/>
              <a:t>added</a:t>
            </a:r>
            <a:r>
              <a:rPr lang="de-DE" sz="4000" dirty="0"/>
              <a:t> </a:t>
            </a:r>
            <a:r>
              <a:rPr lang="de-DE" sz="4000" dirty="0" err="1"/>
              <a:t>value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 err="1"/>
              <a:t>of</a:t>
            </a:r>
            <a:r>
              <a:rPr lang="de-DE" sz="4000" dirty="0"/>
              <a:t> </a:t>
            </a:r>
            <a:r>
              <a:rPr lang="de-DE" sz="4000" dirty="0" err="1"/>
              <a:t>machine-learning</a:t>
            </a:r>
            <a:r>
              <a:rPr lang="de-DE" sz="4000" dirty="0"/>
              <a:t> </a:t>
            </a:r>
            <a:r>
              <a:rPr lang="de-DE" sz="4000" dirty="0" err="1"/>
              <a:t>methods</a:t>
            </a:r>
            <a:r>
              <a:rPr lang="de-DE" sz="4000" dirty="0"/>
              <a:t> </a:t>
            </a:r>
            <a:br>
              <a:rPr lang="de-DE" sz="4000" dirty="0"/>
            </a:br>
            <a:r>
              <a:rPr lang="de-DE" sz="4000" dirty="0"/>
              <a:t>in </a:t>
            </a:r>
            <a:r>
              <a:rPr lang="de-DE" sz="4000" dirty="0" err="1"/>
              <a:t>forecasting</a:t>
            </a:r>
            <a:r>
              <a:rPr lang="de-DE" sz="4000" dirty="0"/>
              <a:t> wind </a:t>
            </a:r>
            <a:r>
              <a:rPr lang="de-DE" sz="4000" dirty="0" err="1"/>
              <a:t>turbine</a:t>
            </a:r>
            <a:r>
              <a:rPr lang="de-DE" sz="4000" dirty="0"/>
              <a:t> </a:t>
            </a:r>
            <a:r>
              <a:rPr lang="de-DE" sz="4000" dirty="0" err="1"/>
              <a:t>icing</a:t>
            </a:r>
            <a:r>
              <a:rPr lang="de-DE" sz="4000" dirty="0"/>
              <a:t> 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Lukas Kugler</a:t>
            </a:r>
          </a:p>
          <a:p>
            <a:r>
              <a:rPr lang="de-DE" dirty="0"/>
              <a:t>Masterseminar WS18/19</a:t>
            </a:r>
          </a:p>
          <a:p>
            <a:r>
              <a:rPr lang="de-DE" dirty="0"/>
              <a:t>1. Vortrag, 9.1.2019</a:t>
            </a:r>
          </a:p>
        </p:txBody>
      </p:sp>
      <p:sp>
        <p:nvSpPr>
          <p:cNvPr id="4" name="Untertitel 2"/>
          <p:cNvSpPr txBox="1">
            <a:spLocks/>
          </p:cNvSpPr>
          <p:nvPr/>
        </p:nvSpPr>
        <p:spPr>
          <a:xfrm>
            <a:off x="822960" y="5933208"/>
            <a:ext cx="7543800" cy="6039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8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77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66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54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943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131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320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509" indent="0" algn="ctr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1800" dirty="0">
                <a:latin typeface="+mj-lt"/>
              </a:rPr>
              <a:t>Betreuer: Ass.-Prof. Mag. Dr. Manfred </a:t>
            </a:r>
            <a:r>
              <a:rPr lang="de-DE" sz="1800" dirty="0" err="1">
                <a:latin typeface="+mj-lt"/>
              </a:rPr>
              <a:t>Dorninger</a:t>
            </a:r>
            <a:r>
              <a:rPr lang="de-DE" sz="1800" dirty="0">
                <a:latin typeface="+mj-lt"/>
              </a:rPr>
              <a:t>, Dipl.-Ing. Dr. Lukas </a:t>
            </a:r>
            <a:r>
              <a:rPr lang="de-DE" sz="1800" dirty="0" err="1">
                <a:latin typeface="+mj-lt"/>
              </a:rPr>
              <a:t>Strauss</a:t>
            </a:r>
            <a:r>
              <a:rPr lang="de-DE" sz="1800" dirty="0">
                <a:latin typeface="+mj-lt"/>
              </a:rPr>
              <a:t> </a:t>
            </a:r>
          </a:p>
        </p:txBody>
      </p:sp>
      <p:pic>
        <p:nvPicPr>
          <p:cNvPr id="16" name="Grafik 15">
            <a:hlinkClick r:id="rId2"/>
            <a:extLst>
              <a:ext uri="{FF2B5EF4-FFF2-40B4-BE49-F238E27FC236}">
                <a16:creationId xmlns:a16="http://schemas.microsoft.com/office/drawing/2014/main" id="{FDF9A1D6-3D8D-764A-9A42-50D237DCFA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78" b="29753"/>
          <a:stretch/>
        </p:blipFill>
        <p:spPr>
          <a:xfrm>
            <a:off x="-9478" y="0"/>
            <a:ext cx="5843239" cy="2313078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9721E72-8F6E-2C4F-8DA9-E1BD74159F3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3186"/>
          <a:stretch/>
        </p:blipFill>
        <p:spPr>
          <a:xfrm>
            <a:off x="4538546" y="0"/>
            <a:ext cx="4605454" cy="2313078"/>
          </a:xfrm>
          <a:prstGeom prst="rect">
            <a:avLst/>
          </a:prstGeom>
        </p:spPr>
      </p:pic>
      <p:sp>
        <p:nvSpPr>
          <p:cNvPr id="9" name="Textfeld 8">
            <a:extLst>
              <a:ext uri="{FF2B5EF4-FFF2-40B4-BE49-F238E27FC236}">
                <a16:creationId xmlns:a16="http://schemas.microsoft.com/office/drawing/2014/main" id="{E0CEADE6-72C4-DA4D-B437-85EF7FDE8682}"/>
              </a:ext>
            </a:extLst>
          </p:cNvPr>
          <p:cNvSpPr txBox="1"/>
          <p:nvPr/>
        </p:nvSpPr>
        <p:spPr>
          <a:xfrm>
            <a:off x="8178217" y="-17837"/>
            <a:ext cx="976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err="1">
                <a:solidFill>
                  <a:schemeClr val="bg1"/>
                </a:solidFill>
              </a:rPr>
              <a:t>weathertech</a:t>
            </a:r>
            <a:endParaRPr lang="de-DE" sz="1200" dirty="0">
              <a:solidFill>
                <a:schemeClr val="bg1"/>
              </a:solidFill>
            </a:endParaRP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9A0641E4-B29E-6348-A774-CA980B924DBE}"/>
              </a:ext>
            </a:extLst>
          </p:cNvPr>
          <p:cNvGrpSpPr/>
          <p:nvPr/>
        </p:nvGrpSpPr>
        <p:grpSpPr>
          <a:xfrm>
            <a:off x="3996501" y="-16451"/>
            <a:ext cx="495489" cy="276999"/>
            <a:chOff x="3996501" y="-16451"/>
            <a:chExt cx="495489" cy="276999"/>
          </a:xfrm>
        </p:grpSpPr>
        <p:sp>
          <p:nvSpPr>
            <p:cNvPr id="8" name="Textfeld 7">
              <a:hlinkClick r:id="rId2"/>
              <a:extLst>
                <a:ext uri="{FF2B5EF4-FFF2-40B4-BE49-F238E27FC236}">
                  <a16:creationId xmlns:a16="http://schemas.microsoft.com/office/drawing/2014/main" id="{CA6A36B4-98CF-8C49-8F48-50F34DBF9333}"/>
                </a:ext>
              </a:extLst>
            </p:cNvPr>
            <p:cNvSpPr txBox="1"/>
            <p:nvPr/>
          </p:nvSpPr>
          <p:spPr>
            <a:xfrm>
              <a:off x="3996501" y="-16451"/>
              <a:ext cx="360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200" dirty="0">
                  <a:solidFill>
                    <a:schemeClr val="bg1"/>
                  </a:solidFill>
                </a:rPr>
                <a:t>HP</a:t>
              </a:r>
            </a:p>
          </p:txBody>
        </p:sp>
        <p:pic>
          <p:nvPicPr>
            <p:cNvPr id="7" name="Grafik 6" descr="Teilen">
              <a:hlinkClick r:id="rId2"/>
              <a:extLst>
                <a:ext uri="{FF2B5EF4-FFF2-40B4-BE49-F238E27FC236}">
                  <a16:creationId xmlns:a16="http://schemas.microsoft.com/office/drawing/2014/main" id="{F192FE16-1087-564C-9798-F8D55940C0E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291095" y="29269"/>
              <a:ext cx="200895" cy="20089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7954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Methoden: Statistical Learning </a:t>
            </a:r>
            <a:r>
              <a:rPr lang="de-DE" dirty="0" err="1"/>
              <a:t>Theory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22959" y="1474838"/>
                <a:ext cx="7543801" cy="4880242"/>
              </a:xfrm>
            </p:spPr>
            <p:txBody>
              <a:bodyPr>
                <a:normAutofit/>
              </a:bodyPr>
              <a:lstStyle/>
              <a:p>
                <a:pPr marL="12700" lvl="2" indent="0">
                  <a:spcAft>
                    <a:spcPts val="800"/>
                  </a:spcAft>
                  <a:buNone/>
                </a:pPr>
                <a:r>
                  <a:rPr lang="de-DE" sz="1800" b="1" dirty="0"/>
                  <a:t>Beobachtungen:</a:t>
                </a:r>
              </a:p>
              <a:p>
                <a:pPr lvl="2">
                  <a:spcAft>
                    <a:spcPts val="800"/>
                  </a:spcAft>
                </a:pPr>
                <a:r>
                  <a:rPr lang="de-DE" sz="1600" dirty="0"/>
                  <a:t>Einen kleinen In-Sample Fehler zu haben, ist nicht schwer</a:t>
                </a:r>
              </a:p>
              <a:p>
                <a:pPr lvl="2">
                  <a:spcAft>
                    <a:spcPts val="800"/>
                  </a:spcAft>
                </a:pPr>
                <a:r>
                  <a:rPr lang="de-DE" sz="1600" dirty="0"/>
                  <a:t>Ein kleiner In-Sample Fehler heißt nicht unbedingt, </a:t>
                </a:r>
                <a:br>
                  <a:rPr lang="de-DE" sz="1600" dirty="0"/>
                </a:br>
                <a:r>
                  <a:rPr lang="de-DE" sz="1600" dirty="0"/>
                  <a:t>dass das Modell auch gut ist</a:t>
                </a:r>
              </a:p>
              <a:p>
                <a:pPr marL="0" lvl="0" indent="0">
                  <a:buNone/>
                  <a:defRPr/>
                </a:pPr>
                <a:r>
                  <a:rPr lang="de-DE" sz="1800" b="1" dirty="0"/>
                  <a:t>Ergebnisse der Statistical Learning </a:t>
                </a:r>
                <a:r>
                  <a:rPr lang="de-DE" sz="1800" b="1" dirty="0" err="1"/>
                  <a:t>Theory</a:t>
                </a:r>
                <a:r>
                  <a:rPr lang="de-DE" sz="1800" b="1" dirty="0"/>
                  <a:t> </a:t>
                </a:r>
                <a:r>
                  <a:rPr lang="de-DE" sz="1800" dirty="0"/>
                  <a:t>(</a:t>
                </a:r>
                <a:r>
                  <a:rPr lang="de-DE" sz="1800" dirty="0" err="1"/>
                  <a:t>Vapnik</a:t>
                </a:r>
                <a:r>
                  <a:rPr lang="de-DE" sz="1800" dirty="0"/>
                  <a:t> 1974)</a:t>
                </a:r>
              </a:p>
              <a:p>
                <a:pPr marL="384048" lvl="2" indent="0">
                  <a:spcAft>
                    <a:spcPts val="800"/>
                  </a:spcAft>
                  <a:buNone/>
                </a:pPr>
                <a:r>
                  <a:rPr lang="de-DE" sz="1600" dirty="0"/>
                  <a:t>Was garantiert uns, dass der Fehler auch Out-</a:t>
                </a:r>
                <a:r>
                  <a:rPr lang="de-DE" sz="1600" dirty="0" err="1"/>
                  <a:t>of</a:t>
                </a:r>
                <a:r>
                  <a:rPr lang="de-DE" sz="1600" dirty="0"/>
                  <a:t>-Sample klein ist?</a:t>
                </a:r>
              </a:p>
              <a:p>
                <a:pPr marL="895350" lvl="2" indent="-182563">
                  <a:spcAft>
                    <a:spcPts val="200"/>
                  </a:spcAft>
                </a:pPr>
                <a:r>
                  <a:rPr lang="de-DE" sz="1600" dirty="0"/>
                  <a:t>Modellkomplexität (</a:t>
                </a:r>
                <a:r>
                  <a:rPr lang="de-DE" sz="1600" i="1" dirty="0"/>
                  <a:t>VC-Dimension</a:t>
                </a:r>
                <a:r>
                  <a:rPr lang="de-DE" sz="1600" dirty="0"/>
                  <a:t>) nicht zu hoch</a:t>
                </a:r>
              </a:p>
              <a:p>
                <a:pPr marL="895350" lvl="2" indent="-182563">
                  <a:spcAft>
                    <a:spcPts val="800"/>
                  </a:spcAft>
                </a:pPr>
                <a:r>
                  <a:rPr lang="de-DE" sz="1600" dirty="0"/>
                  <a:t>Stichprobenanzahl (</a:t>
                </a:r>
                <a:r>
                  <a:rPr lang="de-DE" sz="1600" dirty="0" err="1"/>
                  <a:t>iid</a:t>
                </a:r>
                <a:r>
                  <a:rPr lang="de-DE" sz="1600" dirty="0"/>
                  <a:t>.) nicht zu klein</a:t>
                </a:r>
              </a:p>
              <a:p>
                <a:pPr marL="407988" lvl="3" indent="0">
                  <a:spcAft>
                    <a:spcPts val="800"/>
                  </a:spcAft>
                  <a:buNone/>
                </a:pPr>
                <a:r>
                  <a:rPr lang="de-DE" sz="1600" dirty="0"/>
                  <a:t>d.h. wahrer Fehler ist nahe am empirischen Fehler </a:t>
                </a:r>
                <a:br>
                  <a:rPr lang="de-DE" sz="1600" dirty="0"/>
                </a:br>
                <a:r>
                  <a:rPr lang="de-DE" sz="1600" dirty="0"/>
                  <a:t>Minimierung des Einen </a:t>
                </a:r>
                <a14:m>
                  <m:oMath xmlns:m="http://schemas.openxmlformats.org/officeDocument/2006/math">
                    <m:r>
                      <a:rPr lang="de-DE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sz="1600" dirty="0"/>
                  <a:t> Minimierung des Anderen</a:t>
                </a:r>
                <a:endParaRPr lang="de-DE" sz="1800" dirty="0"/>
              </a:p>
              <a:p>
                <a:pPr marL="407988" lvl="3" indent="0">
                  <a:spcAft>
                    <a:spcPts val="800"/>
                  </a:spcAft>
                  <a:buNone/>
                </a:pPr>
                <a:r>
                  <a:rPr lang="de-DE" sz="1800" dirty="0"/>
                  <a:t>Aber zur numerischen Abschätzung des Out-</a:t>
                </a:r>
                <a:r>
                  <a:rPr lang="de-DE" sz="1800" dirty="0" err="1"/>
                  <a:t>of</a:t>
                </a:r>
                <a:r>
                  <a:rPr lang="de-DE" sz="1800" dirty="0"/>
                  <a:t>-Sample Fehlers zu lasch</a:t>
                </a:r>
              </a:p>
              <a:p>
                <a:pPr lvl="3">
                  <a:spcAft>
                    <a:spcPts val="800"/>
                  </a:spcAft>
                  <a:buFont typeface="Wingdings" pitchFamily="2" charset="2"/>
                  <a:buChar char="à"/>
                </a:pPr>
                <a:r>
                  <a:rPr lang="de-DE" sz="1800" dirty="0">
                    <a:sym typeface="Wingdings" pitchFamily="2" charset="2"/>
                  </a:rPr>
                  <a:t> </a:t>
                </a:r>
                <a:r>
                  <a:rPr lang="de-DE" sz="1800" i="1" dirty="0"/>
                  <a:t>Validierung</a:t>
                </a:r>
                <a:r>
                  <a:rPr lang="de-DE" sz="1800" dirty="0"/>
                  <a:t> auf unabhängiger Stichprobe</a:t>
                </a:r>
              </a:p>
              <a:p>
                <a:pPr lvl="3">
                  <a:spcAft>
                    <a:spcPts val="800"/>
                  </a:spcAft>
                  <a:buFont typeface="Wingdings" pitchFamily="2" charset="2"/>
                  <a:buChar char="à"/>
                </a:pPr>
                <a:r>
                  <a:rPr lang="de-DE" sz="1800" dirty="0"/>
                  <a:t> Minimierung einer Kombination aus In-Sample Error &amp; Komplexität</a:t>
                </a:r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474838"/>
                <a:ext cx="7543801" cy="4880242"/>
              </a:xfrm>
              <a:blipFill>
                <a:blip r:embed="rId3"/>
                <a:stretch>
                  <a:fillRect l="-1849" t="-1039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480108B5-1B4F-8442-8DD3-3906E5A9A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5E28811D-D8B7-E540-8C7A-1C552CFBA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10</a:t>
            </a:fld>
            <a:endParaRPr lang="de-DE" sz="1600" dirty="0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D02D9763-E026-A04F-83CB-652F3BE34B98}"/>
              </a:ext>
            </a:extLst>
          </p:cNvPr>
          <p:cNvSpPr txBox="1"/>
          <p:nvPr/>
        </p:nvSpPr>
        <p:spPr>
          <a:xfrm>
            <a:off x="3076879" y="5804668"/>
            <a:ext cx="1517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 err="1">
                <a:solidFill>
                  <a:srgbClr val="C00000"/>
                </a:solidFill>
              </a:rPr>
              <a:t>Regularization</a:t>
            </a:r>
            <a:endParaRPr lang="de-DE" i="1" dirty="0">
              <a:solidFill>
                <a:srgbClr val="C00000"/>
              </a:solidFill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7C34732D-9CF4-CD42-AC13-D5CD81DFE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919" y="5815642"/>
            <a:ext cx="2811780" cy="387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4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Methoden: Validierung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63471" y="1480627"/>
            <a:ext cx="7543801" cy="4848921"/>
          </a:xfrm>
        </p:spPr>
        <p:txBody>
          <a:bodyPr>
            <a:noAutofit/>
          </a:bodyPr>
          <a:lstStyle/>
          <a:p>
            <a:r>
              <a:rPr lang="de-DE" sz="1600" b="1" dirty="0"/>
              <a:t>Bestimmung der Modellgüte auf einem unabhängigen Datensatz</a:t>
            </a:r>
          </a:p>
          <a:p>
            <a:r>
              <a:rPr lang="de-DE" sz="1600" dirty="0"/>
              <a:t>Meteorologische Datensätze: meist Zeitreihen (autokorreliert!)</a:t>
            </a:r>
          </a:p>
          <a:p>
            <a:r>
              <a:rPr lang="de-DE" sz="1600" dirty="0"/>
              <a:t>Möglichkeiten aus einer Zeitreihe zwei unabhängige Datensätze zu generieren?</a:t>
            </a:r>
          </a:p>
          <a:p>
            <a:pPr lvl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de-DE" sz="1600" dirty="0"/>
              <a:t>zeitliche Splits</a:t>
            </a:r>
          </a:p>
        </p:txBody>
      </p:sp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D8E77653-77E4-E849-A3C5-E10A854BE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6C942CC0-0929-DD40-929D-EF62047B5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11</a:t>
            </a:fld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7D436FC3-20A5-4443-9269-990FC54D425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4"/>
          <a:stretch/>
        </p:blipFill>
        <p:spPr>
          <a:xfrm>
            <a:off x="3057662" y="2826265"/>
            <a:ext cx="4919690" cy="1091264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85ECBA01-7DF8-8640-8EC2-D8C89802963A}"/>
              </a:ext>
            </a:extLst>
          </p:cNvPr>
          <p:cNvSpPr/>
          <p:nvPr/>
        </p:nvSpPr>
        <p:spPr>
          <a:xfrm>
            <a:off x="5517507" y="3457506"/>
            <a:ext cx="84078" cy="8407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7DB9CAC-E0D9-9045-A0FE-9BB50F820182}"/>
              </a:ext>
            </a:extLst>
          </p:cNvPr>
          <p:cNvSpPr/>
          <p:nvPr/>
        </p:nvSpPr>
        <p:spPr>
          <a:xfrm>
            <a:off x="5412771" y="3280274"/>
            <a:ext cx="84078" cy="840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3049B807-7BAF-AE4D-A31B-EA53C3CD4245}"/>
              </a:ext>
            </a:extLst>
          </p:cNvPr>
          <p:cNvSpPr/>
          <p:nvPr/>
        </p:nvSpPr>
        <p:spPr>
          <a:xfrm>
            <a:off x="5325637" y="3038336"/>
            <a:ext cx="84078" cy="840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37DD83B0-CE18-E44F-9363-A1877B201851}"/>
              </a:ext>
            </a:extLst>
          </p:cNvPr>
          <p:cNvSpPr/>
          <p:nvPr/>
        </p:nvSpPr>
        <p:spPr>
          <a:xfrm>
            <a:off x="5138081" y="3006938"/>
            <a:ext cx="84078" cy="84078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F5DF63E-D185-F64F-8BE7-81F1DF381AA2}"/>
              </a:ext>
            </a:extLst>
          </p:cNvPr>
          <p:cNvSpPr/>
          <p:nvPr/>
        </p:nvSpPr>
        <p:spPr>
          <a:xfrm>
            <a:off x="4992564" y="2922860"/>
            <a:ext cx="84078" cy="84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E235E12-5130-6742-9B82-D1A5453D8607}"/>
              </a:ext>
            </a:extLst>
          </p:cNvPr>
          <p:cNvSpPr/>
          <p:nvPr/>
        </p:nvSpPr>
        <p:spPr>
          <a:xfrm>
            <a:off x="4827642" y="2864653"/>
            <a:ext cx="84078" cy="84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6E37D245-6828-9946-B063-1E95F6A1D688}"/>
              </a:ext>
            </a:extLst>
          </p:cNvPr>
          <p:cNvSpPr/>
          <p:nvPr/>
        </p:nvSpPr>
        <p:spPr>
          <a:xfrm>
            <a:off x="4628271" y="2845251"/>
            <a:ext cx="84078" cy="84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22C6C144-50A4-1146-B250-BEC073AC53C9}"/>
              </a:ext>
            </a:extLst>
          </p:cNvPr>
          <p:cNvSpPr/>
          <p:nvPr/>
        </p:nvSpPr>
        <p:spPr>
          <a:xfrm>
            <a:off x="4399712" y="2840939"/>
            <a:ext cx="84078" cy="84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3C965F07-916C-3848-9D76-634717149CC2}"/>
              </a:ext>
            </a:extLst>
          </p:cNvPr>
          <p:cNvCxnSpPr/>
          <p:nvPr/>
        </p:nvCxnSpPr>
        <p:spPr>
          <a:xfrm>
            <a:off x="5601585" y="4057650"/>
            <a:ext cx="2212854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>
            <a:extLst>
              <a:ext uri="{FF2B5EF4-FFF2-40B4-BE49-F238E27FC236}">
                <a16:creationId xmlns:a16="http://schemas.microsoft.com/office/drawing/2014/main" id="{1BF88C46-7F06-9C45-8C15-56474235D875}"/>
              </a:ext>
            </a:extLst>
          </p:cNvPr>
          <p:cNvSpPr txBox="1"/>
          <p:nvPr/>
        </p:nvSpPr>
        <p:spPr>
          <a:xfrm>
            <a:off x="6044649" y="4151929"/>
            <a:ext cx="112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Validation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AD8D0E27-861B-3E40-ADB1-A8EBEDB29B84}"/>
              </a:ext>
            </a:extLst>
          </p:cNvPr>
          <p:cNvCxnSpPr>
            <a:cxnSpLocks/>
          </p:cNvCxnSpPr>
          <p:nvPr/>
        </p:nvCxnSpPr>
        <p:spPr>
          <a:xfrm>
            <a:off x="3293285" y="4057650"/>
            <a:ext cx="1844796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0CAEB24D-9150-2447-B361-91033A18BEB7}"/>
              </a:ext>
            </a:extLst>
          </p:cNvPr>
          <p:cNvSpPr txBox="1"/>
          <p:nvPr/>
        </p:nvSpPr>
        <p:spPr>
          <a:xfrm>
            <a:off x="3778388" y="4151929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C1EE7A64-9096-4942-B8CD-4281C4D1BC23}"/>
              </a:ext>
            </a:extLst>
          </p:cNvPr>
          <p:cNvSpPr txBox="1"/>
          <p:nvPr/>
        </p:nvSpPr>
        <p:spPr>
          <a:xfrm>
            <a:off x="5126902" y="3974648"/>
            <a:ext cx="460211" cy="1754326"/>
          </a:xfrm>
          <a:prstGeom prst="rect">
            <a:avLst/>
          </a:prstGeom>
          <a:noFill/>
        </p:spPr>
        <p:txBody>
          <a:bodyPr vert="vert" wrap="square" lIns="90000" rtlCol="0">
            <a:spAutoFit/>
          </a:bodyPr>
          <a:lstStyle/>
          <a:p>
            <a:r>
              <a:rPr lang="de-DE" dirty="0">
                <a:highlight>
                  <a:srgbClr val="FFFF00"/>
                </a:highlight>
              </a:rPr>
              <a:t>Dekorrelation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8DC0B16C-B0E1-9741-AB4B-3D50B7010309}"/>
              </a:ext>
            </a:extLst>
          </p:cNvPr>
          <p:cNvSpPr/>
          <p:nvPr/>
        </p:nvSpPr>
        <p:spPr>
          <a:xfrm>
            <a:off x="5692630" y="3305024"/>
            <a:ext cx="84078" cy="8407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D4DE9DE-B9E5-AE4C-8B12-D5E5B8330B04}"/>
              </a:ext>
            </a:extLst>
          </p:cNvPr>
          <p:cNvSpPr/>
          <p:nvPr/>
        </p:nvSpPr>
        <p:spPr>
          <a:xfrm>
            <a:off x="5868525" y="3110984"/>
            <a:ext cx="84078" cy="8407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CB1E24D-E4B3-144B-9C78-C010BC93857D}"/>
              </a:ext>
            </a:extLst>
          </p:cNvPr>
          <p:cNvSpPr/>
          <p:nvPr/>
        </p:nvSpPr>
        <p:spPr>
          <a:xfrm>
            <a:off x="6042828" y="2929329"/>
            <a:ext cx="84078" cy="8407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3C7F6CA7-6D65-1A48-9174-2580752657DC}"/>
              </a:ext>
            </a:extLst>
          </p:cNvPr>
          <p:cNvSpPr txBox="1"/>
          <p:nvPr/>
        </p:nvSpPr>
        <p:spPr>
          <a:xfrm>
            <a:off x="6996712" y="3591609"/>
            <a:ext cx="4716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time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206957A8-6BAF-4E40-BCE3-9FA4D2098387}"/>
              </a:ext>
            </a:extLst>
          </p:cNvPr>
          <p:cNvSpPr/>
          <p:nvPr/>
        </p:nvSpPr>
        <p:spPr>
          <a:xfrm>
            <a:off x="6804198" y="2934289"/>
            <a:ext cx="76713" cy="980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0A7307B0-8DE7-CB41-95FC-0425D2F11686}"/>
              </a:ext>
            </a:extLst>
          </p:cNvPr>
          <p:cNvCxnSpPr/>
          <p:nvPr/>
        </p:nvCxnSpPr>
        <p:spPr>
          <a:xfrm>
            <a:off x="6733633" y="3835349"/>
            <a:ext cx="800888" cy="0"/>
          </a:xfrm>
          <a:prstGeom prst="straightConnector1">
            <a:avLst/>
          </a:prstGeom>
          <a:ln w="349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B770F055-B476-A449-9295-F81C1D9B0E10}"/>
              </a:ext>
            </a:extLst>
          </p:cNvPr>
          <p:cNvSpPr/>
          <p:nvPr/>
        </p:nvSpPr>
        <p:spPr>
          <a:xfrm>
            <a:off x="4198351" y="2829012"/>
            <a:ext cx="84078" cy="84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85B1B614-DB8A-5548-9CEC-C6F8C3CB4733}"/>
              </a:ext>
            </a:extLst>
          </p:cNvPr>
          <p:cNvSpPr/>
          <p:nvPr/>
        </p:nvSpPr>
        <p:spPr>
          <a:xfrm>
            <a:off x="6288651" y="2864653"/>
            <a:ext cx="84078" cy="84078"/>
          </a:xfrm>
          <a:prstGeom prst="ellipse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3C708F9-A837-0447-A453-7748990A1B96}"/>
              </a:ext>
            </a:extLst>
          </p:cNvPr>
          <p:cNvSpPr/>
          <p:nvPr/>
        </p:nvSpPr>
        <p:spPr>
          <a:xfrm>
            <a:off x="3981424" y="2841793"/>
            <a:ext cx="84078" cy="840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5805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Methoden: Validierung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Inhaltsplatzhalter 2"/>
              <p:cNvSpPr>
                <a:spLocks noGrp="1"/>
              </p:cNvSpPr>
              <p:nvPr>
                <p:ph idx="1"/>
              </p:nvPr>
            </p:nvSpPr>
            <p:spPr>
              <a:xfrm>
                <a:off x="863471" y="1480627"/>
                <a:ext cx="7543801" cy="4848921"/>
              </a:xfrm>
            </p:spPr>
            <p:txBody>
              <a:bodyPr>
                <a:noAutofit/>
              </a:bodyPr>
              <a:lstStyle/>
              <a:p>
                <a:r>
                  <a:rPr lang="de-DE" sz="1600" b="1" dirty="0"/>
                  <a:t>Bestimmung der Modellgüte auf einem unabhängigen Datensatz</a:t>
                </a:r>
              </a:p>
              <a:p>
                <a:r>
                  <a:rPr lang="de-DE" sz="1400" dirty="0"/>
                  <a:t>Meteorologische Datensätze: meist Zeitreihen (autokorreliert!)</a:t>
                </a:r>
              </a:p>
              <a:p>
                <a:r>
                  <a:rPr lang="de-DE" sz="1600" dirty="0"/>
                  <a:t>Möglichkeiten aus einer Zeitreihe zwei unabhängige Datensätze zu generieren?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600" dirty="0"/>
                  <a:t>zeitliche Splits (z.B.: Training mit 2016, Validierung mit 2017)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de-DE" sz="1600" dirty="0"/>
                  <a:t>„h-block“ oder „h</a:t>
                </a:r>
                <a14:m>
                  <m:oMath xmlns:m="http://schemas.openxmlformats.org/officeDocument/2006/math">
                    <m:r>
                      <a:rPr lang="de-D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de-DE" sz="1600" dirty="0"/>
                  <a:t>-block CV“ (Racine, 2000)</a:t>
                </a:r>
                <a:endParaRPr lang="de-DE" sz="1600" dirty="0">
                  <a:sym typeface="Wingdings" pitchFamily="2" charset="2"/>
                </a:endParaRPr>
              </a:p>
              <a:p>
                <a:r>
                  <a:rPr lang="de-DE" sz="1400" dirty="0">
                    <a:sym typeface="Wingdings" pitchFamily="2" charset="2"/>
                  </a:rPr>
                  <a:t> Datenpunkte von 6 h vor und nach dem Validierungszeitpunkt dürfen nicht ins Training eingehen</a:t>
                </a:r>
              </a:p>
              <a:p>
                <a:endParaRPr lang="de-DE" sz="1400" dirty="0"/>
              </a:p>
              <a:p>
                <a:pPr marL="0" indent="0">
                  <a:buNone/>
                </a:pPr>
                <a:endParaRPr lang="de-DE" sz="1600" dirty="0"/>
              </a:p>
              <a:p>
                <a:pPr marL="0" indent="0">
                  <a:buNone/>
                </a:pPr>
                <a:endParaRPr lang="de-DE" sz="1600" dirty="0"/>
              </a:p>
              <a:p>
                <a:pPr lvl="1"/>
                <a:endParaRPr lang="de-DE" sz="1600" dirty="0"/>
              </a:p>
              <a:p>
                <a:pPr lvl="1"/>
                <a:endParaRPr lang="de-DE" sz="1600" dirty="0"/>
              </a:p>
            </p:txBody>
          </p:sp>
        </mc:Choice>
        <mc:Fallback xmlns="">
          <p:sp>
            <p:nvSpPr>
              <p:cNvPr id="3" name="Inhaltsplatzhalt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63471" y="1480627"/>
                <a:ext cx="7543801" cy="4848921"/>
              </a:xfrm>
              <a:blipFill>
                <a:blip r:embed="rId3"/>
                <a:stretch>
                  <a:fillRect l="-336" t="-7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ußzeilenplatzhalter 2">
            <a:extLst>
              <a:ext uri="{FF2B5EF4-FFF2-40B4-BE49-F238E27FC236}">
                <a16:creationId xmlns:a16="http://schemas.microsoft.com/office/drawing/2014/main" id="{D8E77653-77E4-E849-A3C5-E10A854BE0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1" name="Foliennummernplatzhalter 3">
            <a:extLst>
              <a:ext uri="{FF2B5EF4-FFF2-40B4-BE49-F238E27FC236}">
                <a16:creationId xmlns:a16="http://schemas.microsoft.com/office/drawing/2014/main" id="{6C942CC0-0929-DD40-929D-EF62047B53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12</a:t>
            </a:fld>
            <a:endParaRPr lang="de-DE" sz="1600" dirty="0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5120F7AA-8F8E-9B4C-8FA0-9709B2DA7D2B}"/>
              </a:ext>
            </a:extLst>
          </p:cNvPr>
          <p:cNvGrpSpPr/>
          <p:nvPr/>
        </p:nvGrpSpPr>
        <p:grpSpPr>
          <a:xfrm>
            <a:off x="3057662" y="3517358"/>
            <a:ext cx="4919690" cy="1091264"/>
            <a:chOff x="1397982" y="4057951"/>
            <a:chExt cx="4402318" cy="976503"/>
          </a:xfrm>
        </p:grpSpPr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D436FC3-20A5-4443-9269-990FC54D42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564"/>
            <a:stretch/>
          </p:blipFill>
          <p:spPr>
            <a:xfrm>
              <a:off x="1397982" y="4057951"/>
              <a:ext cx="4402318" cy="976503"/>
            </a:xfrm>
            <a:prstGeom prst="rect">
              <a:avLst/>
            </a:prstGeom>
          </p:spPr>
        </p:pic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85ECBA01-7DF8-8640-8EC2-D8C89802963A}"/>
                </a:ext>
              </a:extLst>
            </p:cNvPr>
            <p:cNvSpPr/>
            <p:nvPr/>
          </p:nvSpPr>
          <p:spPr>
            <a:xfrm>
              <a:off x="3599141" y="4622809"/>
              <a:ext cx="75236" cy="75236"/>
            </a:xfrm>
            <a:prstGeom prst="ellipse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DB9CAC-E0D9-9045-A0FE-9BB50F820182}"/>
                </a:ext>
              </a:extLst>
            </p:cNvPr>
            <p:cNvSpPr/>
            <p:nvPr/>
          </p:nvSpPr>
          <p:spPr>
            <a:xfrm>
              <a:off x="3505419" y="4464215"/>
              <a:ext cx="75236" cy="752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3049B807-7BAF-AE4D-A31B-EA53C3CD4245}"/>
                </a:ext>
              </a:extLst>
            </p:cNvPr>
            <p:cNvSpPr/>
            <p:nvPr/>
          </p:nvSpPr>
          <p:spPr>
            <a:xfrm>
              <a:off x="3427449" y="4247720"/>
              <a:ext cx="75236" cy="752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DD83B0-CE18-E44F-9363-A1877B201851}"/>
                </a:ext>
              </a:extLst>
            </p:cNvPr>
            <p:cNvSpPr/>
            <p:nvPr/>
          </p:nvSpPr>
          <p:spPr>
            <a:xfrm>
              <a:off x="3259617" y="4219624"/>
              <a:ext cx="75236" cy="752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7F5DF63E-D185-F64F-8BE7-81F1DF381AA2}"/>
                </a:ext>
              </a:extLst>
            </p:cNvPr>
            <p:cNvSpPr/>
            <p:nvPr/>
          </p:nvSpPr>
          <p:spPr>
            <a:xfrm>
              <a:off x="3129403" y="4144388"/>
              <a:ext cx="75236" cy="75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7E235E12-5130-6742-9B82-D1A5453D8607}"/>
                </a:ext>
              </a:extLst>
            </p:cNvPr>
            <p:cNvSpPr/>
            <p:nvPr/>
          </p:nvSpPr>
          <p:spPr>
            <a:xfrm>
              <a:off x="2981825" y="4092302"/>
              <a:ext cx="75236" cy="75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E37D245-6828-9946-B063-1E95F6A1D688}"/>
                </a:ext>
              </a:extLst>
            </p:cNvPr>
            <p:cNvSpPr/>
            <p:nvPr/>
          </p:nvSpPr>
          <p:spPr>
            <a:xfrm>
              <a:off x="2803420" y="4074940"/>
              <a:ext cx="75236" cy="75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7E42F2C4-DBAE-C545-8459-07D3E5FC59AF}"/>
                </a:ext>
              </a:extLst>
            </p:cNvPr>
            <p:cNvSpPr/>
            <p:nvPr/>
          </p:nvSpPr>
          <p:spPr>
            <a:xfrm>
              <a:off x="3738842" y="4512443"/>
              <a:ext cx="75236" cy="752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3D40D70-A089-FF4A-A080-D7CD8920BE9B}"/>
                </a:ext>
              </a:extLst>
            </p:cNvPr>
            <p:cNvSpPr/>
            <p:nvPr/>
          </p:nvSpPr>
          <p:spPr>
            <a:xfrm>
              <a:off x="3819864" y="4390909"/>
              <a:ext cx="75236" cy="752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E4C24CF-FF03-BE40-9F80-6548E9D78986}"/>
                </a:ext>
              </a:extLst>
            </p:cNvPr>
            <p:cNvSpPr/>
            <p:nvPr/>
          </p:nvSpPr>
          <p:spPr>
            <a:xfrm>
              <a:off x="3935611" y="4275162"/>
              <a:ext cx="75236" cy="75236"/>
            </a:xfrm>
            <a:prstGeom prst="ellipse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0F8922F-F898-BB4A-8772-B1015E77FDAC}"/>
                </a:ext>
              </a:extLst>
            </p:cNvPr>
            <p:cNvSpPr/>
            <p:nvPr/>
          </p:nvSpPr>
          <p:spPr>
            <a:xfrm>
              <a:off x="4068881" y="4157892"/>
              <a:ext cx="75236" cy="75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90E85AF-28C1-7041-9E72-6957B77A2000}"/>
                </a:ext>
              </a:extLst>
            </p:cNvPr>
            <p:cNvSpPr/>
            <p:nvPr/>
          </p:nvSpPr>
          <p:spPr>
            <a:xfrm>
              <a:off x="4225140" y="4094231"/>
              <a:ext cx="75236" cy="75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88327E7-2321-2045-A362-81B178E24C08}"/>
                </a:ext>
              </a:extLst>
            </p:cNvPr>
            <p:cNvSpPr/>
            <p:nvPr/>
          </p:nvSpPr>
          <p:spPr>
            <a:xfrm>
              <a:off x="4381398" y="4117380"/>
              <a:ext cx="75236" cy="75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B4020EB-DCF5-CA4F-B8F5-54FB14B6E679}"/>
                </a:ext>
              </a:extLst>
            </p:cNvPr>
            <p:cNvSpPr/>
            <p:nvPr/>
          </p:nvSpPr>
          <p:spPr>
            <a:xfrm>
              <a:off x="4549231" y="4094231"/>
              <a:ext cx="75236" cy="75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2C6C144-50A4-1146-B250-BEC073AC53C9}"/>
                </a:ext>
              </a:extLst>
            </p:cNvPr>
            <p:cNvSpPr/>
            <p:nvPr/>
          </p:nvSpPr>
          <p:spPr>
            <a:xfrm>
              <a:off x="2598897" y="4071082"/>
              <a:ext cx="75236" cy="75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731B259B-EE5D-2246-B56A-87C12652A8D5}"/>
                </a:ext>
              </a:extLst>
            </p:cNvPr>
            <p:cNvSpPr/>
            <p:nvPr/>
          </p:nvSpPr>
          <p:spPr>
            <a:xfrm>
              <a:off x="4721505" y="4081310"/>
              <a:ext cx="75236" cy="752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F0FFFC2-E75D-914F-B738-1BE69EAE8FFA}"/>
              </a:ext>
            </a:extLst>
          </p:cNvPr>
          <p:cNvCxnSpPr>
            <a:cxnSpLocks/>
          </p:cNvCxnSpPr>
          <p:nvPr/>
        </p:nvCxnSpPr>
        <p:spPr>
          <a:xfrm>
            <a:off x="5401677" y="4686686"/>
            <a:ext cx="271949" cy="0"/>
          </a:xfrm>
          <a:prstGeom prst="straightConnector1">
            <a:avLst/>
          </a:prstGeom>
          <a:ln w="57150">
            <a:solidFill>
              <a:srgbClr val="FF0000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feld 31">
            <a:extLst>
              <a:ext uri="{FF2B5EF4-FFF2-40B4-BE49-F238E27FC236}">
                <a16:creationId xmlns:a16="http://schemas.microsoft.com/office/drawing/2014/main" id="{B62C0ABB-E9A2-294C-8F1F-5DB58939A4DE}"/>
              </a:ext>
            </a:extLst>
          </p:cNvPr>
          <p:cNvSpPr txBox="1"/>
          <p:nvPr/>
        </p:nvSpPr>
        <p:spPr>
          <a:xfrm>
            <a:off x="5022861" y="4700544"/>
            <a:ext cx="1123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Validation</a:t>
            </a:r>
          </a:p>
        </p:txBody>
      </p: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39C5980D-80C5-6C4F-ADEB-16DAAB85DC78}"/>
              </a:ext>
            </a:extLst>
          </p:cNvPr>
          <p:cNvCxnSpPr>
            <a:cxnSpLocks/>
          </p:cNvCxnSpPr>
          <p:nvPr/>
        </p:nvCxnSpPr>
        <p:spPr>
          <a:xfrm>
            <a:off x="3456198" y="4686686"/>
            <a:ext cx="1536366" cy="0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feld 33">
            <a:extLst>
              <a:ext uri="{FF2B5EF4-FFF2-40B4-BE49-F238E27FC236}">
                <a16:creationId xmlns:a16="http://schemas.microsoft.com/office/drawing/2014/main" id="{50D04D50-5172-D942-8315-CE69034E3E6E}"/>
              </a:ext>
            </a:extLst>
          </p:cNvPr>
          <p:cNvSpPr txBox="1"/>
          <p:nvPr/>
        </p:nvSpPr>
        <p:spPr>
          <a:xfrm>
            <a:off x="3760856" y="4702900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</a:t>
            </a:r>
          </a:p>
        </p:txBody>
      </p:sp>
      <p:cxnSp>
        <p:nvCxnSpPr>
          <p:cNvPr id="35" name="Gerade Verbindung mit Pfeil 34">
            <a:extLst>
              <a:ext uri="{FF2B5EF4-FFF2-40B4-BE49-F238E27FC236}">
                <a16:creationId xmlns:a16="http://schemas.microsoft.com/office/drawing/2014/main" id="{274976DC-094F-3F45-AD6B-31CC7CD9CA6A}"/>
              </a:ext>
            </a:extLst>
          </p:cNvPr>
          <p:cNvCxnSpPr>
            <a:cxnSpLocks/>
          </p:cNvCxnSpPr>
          <p:nvPr/>
        </p:nvCxnSpPr>
        <p:spPr>
          <a:xfrm>
            <a:off x="6042452" y="4668022"/>
            <a:ext cx="1572079" cy="18664"/>
          </a:xfrm>
          <a:prstGeom prst="straightConnector1">
            <a:avLst/>
          </a:prstGeom>
          <a:ln w="57150">
            <a:solidFill>
              <a:schemeClr val="bg2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AD788A10-8192-FC4A-BEB7-74E78BA4B793}"/>
              </a:ext>
            </a:extLst>
          </p:cNvPr>
          <p:cNvSpPr txBox="1"/>
          <p:nvPr/>
        </p:nvSpPr>
        <p:spPr>
          <a:xfrm>
            <a:off x="6364966" y="4674051"/>
            <a:ext cx="92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Training</a:t>
            </a:r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A4D2C6C-5A15-2F40-9156-A9351881F81C}"/>
              </a:ext>
            </a:extLst>
          </p:cNvPr>
          <p:cNvSpPr/>
          <p:nvPr/>
        </p:nvSpPr>
        <p:spPr>
          <a:xfrm>
            <a:off x="6792768" y="3631852"/>
            <a:ext cx="76713" cy="9801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886277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Methoden: 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13</a:t>
            </a:fld>
            <a:endParaRPr lang="de-DE" sz="1600" dirty="0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F2E9D2CF-2E24-514A-B6C1-C0A434066874}"/>
              </a:ext>
            </a:extLst>
          </p:cNvPr>
          <p:cNvSpPr/>
          <p:nvPr/>
        </p:nvSpPr>
        <p:spPr>
          <a:xfrm>
            <a:off x="1770701" y="2841126"/>
            <a:ext cx="3479181" cy="1948998"/>
          </a:xfrm>
          <a:prstGeom prst="rect">
            <a:avLst/>
          </a:prstGeom>
          <a:gradFill>
            <a:gsLst>
              <a:gs pos="54000">
                <a:schemeClr val="accent1">
                  <a:lumMod val="5000"/>
                  <a:lumOff val="9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8" name="Gerade Verbindung mit Pfeil 27">
            <a:extLst>
              <a:ext uri="{FF2B5EF4-FFF2-40B4-BE49-F238E27FC236}">
                <a16:creationId xmlns:a16="http://schemas.microsoft.com/office/drawing/2014/main" id="{FCB86CA2-DA41-1C45-AA5D-D87B8B197582}"/>
              </a:ext>
            </a:extLst>
          </p:cNvPr>
          <p:cNvCxnSpPr>
            <a:cxnSpLocks/>
          </p:cNvCxnSpPr>
          <p:nvPr/>
        </p:nvCxnSpPr>
        <p:spPr>
          <a:xfrm flipV="1">
            <a:off x="1759550" y="2615601"/>
            <a:ext cx="0" cy="2174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 Verbindung mit Pfeil 28">
            <a:extLst>
              <a:ext uri="{FF2B5EF4-FFF2-40B4-BE49-F238E27FC236}">
                <a16:creationId xmlns:a16="http://schemas.microsoft.com/office/drawing/2014/main" id="{A30C729B-825E-6D45-9419-827395A164F3}"/>
              </a:ext>
            </a:extLst>
          </p:cNvPr>
          <p:cNvCxnSpPr>
            <a:cxnSpLocks/>
          </p:cNvCxnSpPr>
          <p:nvPr/>
        </p:nvCxnSpPr>
        <p:spPr>
          <a:xfrm flipV="1">
            <a:off x="1759550" y="4790125"/>
            <a:ext cx="35737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7E54985-4B69-3343-9197-4407259D0AFB}"/>
              </a:ext>
            </a:extLst>
          </p:cNvPr>
          <p:cNvSpPr txBox="1"/>
          <p:nvPr/>
        </p:nvSpPr>
        <p:spPr>
          <a:xfrm>
            <a:off x="3432110" y="4779087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CAPE (J/kg)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E0BC4DB-F6B2-B043-A3FE-492C15A538CC}"/>
                  </a:ext>
                </a:extLst>
              </p:cNvPr>
              <p:cNvSpPr txBox="1"/>
              <p:nvPr/>
            </p:nvSpPr>
            <p:spPr>
              <a:xfrm rot="16200000">
                <a:off x="858314" y="3315393"/>
                <a:ext cx="140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𝜔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500</m:t>
                        </m:r>
                      </m:sub>
                    </m:sSub>
                  </m:oMath>
                </a14:m>
                <a:r>
                  <a:rPr lang="de-DE" dirty="0"/>
                  <a:t> (hPa/h)</a:t>
                </a:r>
              </a:p>
            </p:txBody>
          </p:sp>
        </mc:Choice>
        <mc:Fallback xmlns="">
          <p:sp>
            <p:nvSpPr>
              <p:cNvPr id="31" name="Textfeld 30">
                <a:extLst>
                  <a:ext uri="{FF2B5EF4-FFF2-40B4-BE49-F238E27FC236}">
                    <a16:creationId xmlns:a16="http://schemas.microsoft.com/office/drawing/2014/main" id="{2E0BC4DB-F6B2-B043-A3FE-492C15A538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858314" y="3315393"/>
                <a:ext cx="1405962" cy="369332"/>
              </a:xfrm>
              <a:prstGeom prst="rect">
                <a:avLst/>
              </a:prstGeom>
              <a:blipFill>
                <a:blip r:embed="rId3"/>
                <a:stretch>
                  <a:fillRect l="-6897" t="-1786" r="-2758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Oval 31">
            <a:extLst>
              <a:ext uri="{FF2B5EF4-FFF2-40B4-BE49-F238E27FC236}">
                <a16:creationId xmlns:a16="http://schemas.microsoft.com/office/drawing/2014/main" id="{B7783617-344C-4F44-9CE3-249B2BB16C2E}"/>
              </a:ext>
            </a:extLst>
          </p:cNvPr>
          <p:cNvSpPr/>
          <p:nvPr/>
        </p:nvSpPr>
        <p:spPr>
          <a:xfrm>
            <a:off x="2105238" y="4465079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EBA6804-E4E6-3F42-847E-6C533912D5BB}"/>
              </a:ext>
            </a:extLst>
          </p:cNvPr>
          <p:cNvSpPr/>
          <p:nvPr/>
        </p:nvSpPr>
        <p:spPr>
          <a:xfrm>
            <a:off x="1937787" y="4172004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08BDF734-B44B-C94F-95A6-FE83DE944B38}"/>
              </a:ext>
            </a:extLst>
          </p:cNvPr>
          <p:cNvSpPr/>
          <p:nvPr/>
        </p:nvSpPr>
        <p:spPr>
          <a:xfrm>
            <a:off x="2240282" y="4246966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9C7ADD5C-BEAA-9F4E-9532-D7A8779E53FA}"/>
              </a:ext>
            </a:extLst>
          </p:cNvPr>
          <p:cNvSpPr/>
          <p:nvPr/>
        </p:nvSpPr>
        <p:spPr>
          <a:xfrm>
            <a:off x="2818532" y="4544947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886DB8C0-F225-1547-949A-F98DAD0B6A58}"/>
              </a:ext>
            </a:extLst>
          </p:cNvPr>
          <p:cNvSpPr/>
          <p:nvPr/>
        </p:nvSpPr>
        <p:spPr>
          <a:xfrm>
            <a:off x="2086219" y="3954738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D8EE67AF-3C3E-3348-9EA3-431212459789}"/>
              </a:ext>
            </a:extLst>
          </p:cNvPr>
          <p:cNvSpPr/>
          <p:nvPr/>
        </p:nvSpPr>
        <p:spPr>
          <a:xfrm>
            <a:off x="2419849" y="4566110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1FB6319-1150-5442-A470-6ED92F8C65A4}"/>
              </a:ext>
            </a:extLst>
          </p:cNvPr>
          <p:cNvSpPr/>
          <p:nvPr/>
        </p:nvSpPr>
        <p:spPr>
          <a:xfrm>
            <a:off x="2683045" y="3015487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2D3B126C-71DE-7C44-B482-7979E581613F}"/>
              </a:ext>
            </a:extLst>
          </p:cNvPr>
          <p:cNvSpPr/>
          <p:nvPr/>
        </p:nvSpPr>
        <p:spPr>
          <a:xfrm>
            <a:off x="2848025" y="3342492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BF3308B6-C06F-4448-9C23-5F33D14F3E06}"/>
              </a:ext>
            </a:extLst>
          </p:cNvPr>
          <p:cNvSpPr/>
          <p:nvPr/>
        </p:nvSpPr>
        <p:spPr>
          <a:xfrm>
            <a:off x="3817629" y="3762580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B7C4BD2-D2B8-7741-A864-F28E0BFD7B7D}"/>
              </a:ext>
            </a:extLst>
          </p:cNvPr>
          <p:cNvSpPr/>
          <p:nvPr/>
        </p:nvSpPr>
        <p:spPr>
          <a:xfrm>
            <a:off x="3640727" y="3131713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2D17EDB-3C8A-F24C-81B0-95AA9BE0F5D8}"/>
              </a:ext>
            </a:extLst>
          </p:cNvPr>
          <p:cNvSpPr/>
          <p:nvPr/>
        </p:nvSpPr>
        <p:spPr>
          <a:xfrm>
            <a:off x="3240092" y="3278860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032E8851-7FE7-D44A-A82D-D38C0FF6EF8D}"/>
              </a:ext>
            </a:extLst>
          </p:cNvPr>
          <p:cNvSpPr/>
          <p:nvPr/>
        </p:nvSpPr>
        <p:spPr>
          <a:xfrm>
            <a:off x="3865113" y="3491379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D47458E-1AAD-A449-AF25-E060342158B8}"/>
              </a:ext>
            </a:extLst>
          </p:cNvPr>
          <p:cNvSpPr/>
          <p:nvPr/>
        </p:nvSpPr>
        <p:spPr>
          <a:xfrm>
            <a:off x="3582067" y="3467555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4C3B5E-DD69-184B-8FFD-892B8346A50C}"/>
              </a:ext>
            </a:extLst>
          </p:cNvPr>
          <p:cNvSpPr/>
          <p:nvPr/>
        </p:nvSpPr>
        <p:spPr>
          <a:xfrm>
            <a:off x="3169196" y="4573740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6DBD9DB6-CA92-994E-A7B0-2B3284CE6836}"/>
              </a:ext>
            </a:extLst>
          </p:cNvPr>
          <p:cNvSpPr/>
          <p:nvPr/>
        </p:nvSpPr>
        <p:spPr>
          <a:xfrm>
            <a:off x="2741706" y="4241289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7" name="Gerade Verbindung 46">
            <a:extLst>
              <a:ext uri="{FF2B5EF4-FFF2-40B4-BE49-F238E27FC236}">
                <a16:creationId xmlns:a16="http://schemas.microsoft.com/office/drawing/2014/main" id="{9C2BC825-1700-7642-8B0B-97E5034EF3BD}"/>
              </a:ext>
            </a:extLst>
          </p:cNvPr>
          <p:cNvCxnSpPr>
            <a:cxnSpLocks/>
          </p:cNvCxnSpPr>
          <p:nvPr/>
        </p:nvCxnSpPr>
        <p:spPr>
          <a:xfrm>
            <a:off x="1778151" y="3378408"/>
            <a:ext cx="2816709" cy="1344435"/>
          </a:xfrm>
          <a:prstGeom prst="line">
            <a:avLst/>
          </a:prstGeom>
          <a:ln w="38100">
            <a:solidFill>
              <a:srgbClr val="16992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feld 47">
            <a:extLst>
              <a:ext uri="{FF2B5EF4-FFF2-40B4-BE49-F238E27FC236}">
                <a16:creationId xmlns:a16="http://schemas.microsoft.com/office/drawing/2014/main" id="{07652625-49A0-3848-BE66-90DC86C6EBAA}"/>
              </a:ext>
            </a:extLst>
          </p:cNvPr>
          <p:cNvSpPr txBox="1"/>
          <p:nvPr/>
        </p:nvSpPr>
        <p:spPr>
          <a:xfrm>
            <a:off x="1025451" y="1762383"/>
            <a:ext cx="3586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ym typeface="Wingdings"/>
              </a:rPr>
              <a:t>Classification</a:t>
            </a:r>
            <a:r>
              <a:rPr lang="de-DE" sz="1600" dirty="0">
                <a:sym typeface="Wingdings"/>
              </a:rPr>
              <a:t>: Auftreten von &gt; 0 Blitze</a:t>
            </a:r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31DCB2D4-E074-184F-A93B-4E06563C3FE0}"/>
                  </a:ext>
                </a:extLst>
              </p:cNvPr>
              <p:cNvSpPr txBox="1"/>
              <p:nvPr/>
            </p:nvSpPr>
            <p:spPr>
              <a:xfrm>
                <a:off x="1550080" y="2075718"/>
                <a:ext cx="3084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dirty="0"/>
                            <m:t>(</m:t>
                          </m:r>
                          <m:r>
                            <m:rPr>
                              <m:nor/>
                            </m:rPr>
                            <a:rPr lang="de-DE" b="0" i="0" dirty="0" smtClean="0"/>
                            <m:t>CAPE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sub>
                          </m:sSub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dirty="0" smtClean="0">
                              <a:latin typeface="Cambria Math" panose="02040503050406030204" pitchFamily="18" charset="0"/>
                            </a:rPr>
                            <m:t>Blitze</m:t>
                          </m:r>
                          <m:r>
                            <a:rPr lang="de-DE" b="0" i="0" dirty="0" smtClean="0">
                              <a:latin typeface="Cambria Math" panose="02040503050406030204" pitchFamily="18" charset="0"/>
                            </a:rPr>
                            <m:t> 0/1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49" name="Textfeld 48">
                <a:extLst>
                  <a:ext uri="{FF2B5EF4-FFF2-40B4-BE49-F238E27FC236}">
                    <a16:creationId xmlns:a16="http://schemas.microsoft.com/office/drawing/2014/main" id="{31DCB2D4-E074-184F-A93B-4E06563C3F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0080" y="2075718"/>
                <a:ext cx="3084812" cy="369332"/>
              </a:xfrm>
              <a:prstGeom prst="rect">
                <a:avLst/>
              </a:prstGeom>
              <a:blipFill>
                <a:blip r:embed="rId4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D4ACA1CF-BC5D-5542-B2DB-68BAB7FA45E4}"/>
              </a:ext>
            </a:extLst>
          </p:cNvPr>
          <p:cNvSpPr txBox="1"/>
          <p:nvPr/>
        </p:nvSpPr>
        <p:spPr>
          <a:xfrm>
            <a:off x="762614" y="5616542"/>
            <a:ext cx="77445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000" dirty="0"/>
              <a:t>SVC: Beste Trennlinie, sodass Abstand zu den </a:t>
            </a:r>
            <a:r>
              <a:rPr lang="de-DE" sz="2000" dirty="0" err="1"/>
              <a:t>nähesten</a:t>
            </a:r>
            <a:r>
              <a:rPr lang="de-DE" sz="2000" dirty="0"/>
              <a:t> Punkten maximal</a:t>
            </a:r>
          </a:p>
        </p:txBody>
      </p:sp>
      <p:cxnSp>
        <p:nvCxnSpPr>
          <p:cNvPr id="50" name="Gerade Verbindung 49">
            <a:extLst>
              <a:ext uri="{FF2B5EF4-FFF2-40B4-BE49-F238E27FC236}">
                <a16:creationId xmlns:a16="http://schemas.microsoft.com/office/drawing/2014/main" id="{1982FE2E-A9D8-0849-9B28-96EE5E6BB09A}"/>
              </a:ext>
            </a:extLst>
          </p:cNvPr>
          <p:cNvCxnSpPr>
            <a:cxnSpLocks/>
          </p:cNvCxnSpPr>
          <p:nvPr/>
        </p:nvCxnSpPr>
        <p:spPr>
          <a:xfrm>
            <a:off x="2357603" y="2879773"/>
            <a:ext cx="1186230" cy="192296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7408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Methoden: 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14</a:t>
            </a:fld>
            <a:endParaRPr lang="de-DE" sz="160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56B15024-9043-DD44-9F17-433048F34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932" y="2143430"/>
            <a:ext cx="2846268" cy="301753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58A247-138C-1541-BE23-7DBFB0E00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5722" y="2712154"/>
            <a:ext cx="1884977" cy="256413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2CD3AD1-3AC6-5547-9672-4675FDC799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5722" y="3088263"/>
            <a:ext cx="1460558" cy="159208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9E55C944-C679-A947-96AE-8A851B5B4C63}"/>
              </a:ext>
            </a:extLst>
          </p:cNvPr>
          <p:cNvSpPr txBox="1"/>
          <p:nvPr/>
        </p:nvSpPr>
        <p:spPr>
          <a:xfrm>
            <a:off x="822958" y="1917635"/>
            <a:ext cx="1941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Boundary</a:t>
            </a:r>
            <a:endParaRPr lang="de-DE" dirty="0"/>
          </a:p>
          <a:p>
            <a:r>
              <a:rPr lang="de-DE" dirty="0"/>
              <a:t>z.B. Gerade in 2D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082F4557-E68A-7842-99E8-115ABAD40B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4531" y="2754241"/>
            <a:ext cx="831867" cy="433264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006B8CA4-C0A9-B446-8647-E6C77E9EF842}"/>
              </a:ext>
            </a:extLst>
          </p:cNvPr>
          <p:cNvSpPr txBox="1"/>
          <p:nvPr/>
        </p:nvSpPr>
        <p:spPr>
          <a:xfrm>
            <a:off x="5820070" y="2773958"/>
            <a:ext cx="1794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400" dirty="0"/>
              <a:t>Flächeneinheitsvektor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D12C67A9-EAF9-8D46-9AB3-6F1184A27F4D}"/>
              </a:ext>
            </a:extLst>
          </p:cNvPr>
          <p:cNvSpPr txBox="1"/>
          <p:nvPr/>
        </p:nvSpPr>
        <p:spPr>
          <a:xfrm>
            <a:off x="822958" y="2711692"/>
            <a:ext cx="2160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/>
              <a:t>Für Punkte x0, x1, x2 auf der Geraden gilt:</a:t>
            </a:r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478CD56E-B438-A841-8F5C-BCED56D14D21}"/>
              </a:ext>
            </a:extLst>
          </p:cNvPr>
          <p:cNvSpPr txBox="1"/>
          <p:nvPr/>
        </p:nvSpPr>
        <p:spPr>
          <a:xfrm>
            <a:off x="822959" y="3457230"/>
            <a:ext cx="25029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Für einen allgemeinen Punkt x gilt: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1D9B705F-E4A7-D545-8DF7-B224AF4CE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91900" y="3411242"/>
            <a:ext cx="3952100" cy="2886832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4B625C92-FACB-A646-97B1-0B325CD15A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5755" y="4176851"/>
            <a:ext cx="3934944" cy="1355614"/>
          </a:xfrm>
          <a:prstGeom prst="rect">
            <a:avLst/>
          </a:prstGeom>
        </p:spPr>
      </p:pic>
      <p:sp>
        <p:nvSpPr>
          <p:cNvPr id="25" name="Textfeld 24">
            <a:extLst>
              <a:ext uri="{FF2B5EF4-FFF2-40B4-BE49-F238E27FC236}">
                <a16:creationId xmlns:a16="http://schemas.microsoft.com/office/drawing/2014/main" id="{03112DDD-7D5E-864E-84A0-ACF3225F02BD}"/>
              </a:ext>
            </a:extLst>
          </p:cNvPr>
          <p:cNvSpPr txBox="1"/>
          <p:nvPr/>
        </p:nvSpPr>
        <p:spPr>
          <a:xfrm>
            <a:off x="822957" y="1417739"/>
            <a:ext cx="11561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Outcome  </a:t>
            </a:r>
          </a:p>
        </p:txBody>
      </p:sp>
      <p:pic>
        <p:nvPicPr>
          <p:cNvPr id="26" name="Grafik 25">
            <a:extLst>
              <a:ext uri="{FF2B5EF4-FFF2-40B4-BE49-F238E27FC236}">
                <a16:creationId xmlns:a16="http://schemas.microsoft.com/office/drawing/2014/main" id="{0AE6EFDB-5F9C-1640-897A-354BEDDE1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4067" y="1415113"/>
            <a:ext cx="1663068" cy="52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3484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Methoden: 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15</a:t>
            </a:fld>
            <a:endParaRPr lang="de-DE" sz="1600" dirty="0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4334EE24-EBC6-3040-B951-5330914A8F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67" r="48859"/>
          <a:stretch/>
        </p:blipFill>
        <p:spPr>
          <a:xfrm>
            <a:off x="5926602" y="1447069"/>
            <a:ext cx="2671948" cy="1570717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82E9666-7920-D748-9BE1-A4E8F6837C45}"/>
              </a:ext>
            </a:extLst>
          </p:cNvPr>
          <p:cNvSpPr txBox="1"/>
          <p:nvPr/>
        </p:nvSpPr>
        <p:spPr>
          <a:xfrm>
            <a:off x="793353" y="2002021"/>
            <a:ext cx="36068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Bestimmung der Trennlinie </a:t>
            </a:r>
            <a:br>
              <a:rPr lang="de-DE" dirty="0"/>
            </a:br>
            <a:r>
              <a:rPr lang="de-DE" dirty="0"/>
              <a:t>durch Maximierung der Margin l: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1BBCC338-DDAC-6D40-B32B-4F912912589E}"/>
              </a:ext>
            </a:extLst>
          </p:cNvPr>
          <p:cNvSpPr txBox="1"/>
          <p:nvPr/>
        </p:nvSpPr>
        <p:spPr>
          <a:xfrm>
            <a:off x="2928272" y="3405507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>
                <a:solidFill>
                  <a:schemeClr val="bg2">
                    <a:lumMod val="50000"/>
                  </a:schemeClr>
                </a:solidFill>
              </a:rPr>
              <a:t>Abstand zu den einzelnen Punkten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E3BEBE20-E8D0-5F4F-898F-F690DFA0A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118" y="2713771"/>
            <a:ext cx="6802484" cy="644999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24C5698C-6A7A-7143-B133-71CD14E8CB12}"/>
              </a:ext>
            </a:extLst>
          </p:cNvPr>
          <p:cNvSpPr txBox="1"/>
          <p:nvPr/>
        </p:nvSpPr>
        <p:spPr>
          <a:xfrm>
            <a:off x="793353" y="3980655"/>
            <a:ext cx="757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</a:t>
            </a: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44616E7A-294B-2547-9A71-47FE0B8708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360" y="4551964"/>
            <a:ext cx="3348083" cy="209255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090EE081-212C-D64A-B922-1473F60264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9862" y="4033888"/>
            <a:ext cx="864702" cy="225814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A8EC3F6F-3F38-6E45-AFC5-70999E8076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64201" y="4466967"/>
            <a:ext cx="899185" cy="379248"/>
          </a:xfrm>
          <a:prstGeom prst="rect">
            <a:avLst/>
          </a:prstGeom>
        </p:spPr>
      </p:pic>
      <p:sp>
        <p:nvSpPr>
          <p:cNvPr id="21" name="Textfeld 20">
            <a:extLst>
              <a:ext uri="{FF2B5EF4-FFF2-40B4-BE49-F238E27FC236}">
                <a16:creationId xmlns:a16="http://schemas.microsoft.com/office/drawing/2014/main" id="{F14BC892-3CE6-304B-B813-A9233E01F1EA}"/>
              </a:ext>
            </a:extLst>
          </p:cNvPr>
          <p:cNvSpPr txBox="1"/>
          <p:nvPr/>
        </p:nvSpPr>
        <p:spPr>
          <a:xfrm>
            <a:off x="2431909" y="3984504"/>
            <a:ext cx="3936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ym typeface="Wingdings" pitchFamily="2" charset="2"/>
              </a:rPr>
              <a:t> ‚</a:t>
            </a:r>
            <a:r>
              <a:rPr lang="de-DE" dirty="0" err="1">
                <a:sym typeface="Wingdings" pitchFamily="2" charset="2"/>
              </a:rPr>
              <a:t>Quadratic</a:t>
            </a:r>
            <a:r>
              <a:rPr lang="de-DE" dirty="0">
                <a:sym typeface="Wingdings" pitchFamily="2" charset="2"/>
              </a:rPr>
              <a:t> </a:t>
            </a:r>
            <a:r>
              <a:rPr lang="de-DE" dirty="0" err="1">
                <a:sym typeface="Wingdings" pitchFamily="2" charset="2"/>
              </a:rPr>
              <a:t>Programming</a:t>
            </a:r>
            <a:r>
              <a:rPr lang="de-DE" dirty="0">
                <a:sym typeface="Wingdings" pitchFamily="2" charset="2"/>
              </a:rPr>
              <a:t> Problem‘</a:t>
            </a:r>
            <a:endParaRPr lang="de-DE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ED3902D6-5004-1A4F-831C-DF2754B6F336}"/>
              </a:ext>
            </a:extLst>
          </p:cNvPr>
          <p:cNvSpPr txBox="1"/>
          <p:nvPr/>
        </p:nvSpPr>
        <p:spPr>
          <a:xfrm>
            <a:off x="822959" y="5102716"/>
            <a:ext cx="5310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Lösung mit Lagrange-Multiplikator-Methode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F73C5A7-C886-8F46-AF2C-8AFFA1795F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53910" y="5466278"/>
            <a:ext cx="5008666" cy="73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0181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Methoden: 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16</a:t>
            </a:fld>
            <a:endParaRPr lang="de-DE" sz="1600" dirty="0"/>
          </a:p>
        </p:txBody>
      </p:sp>
      <p:pic>
        <p:nvPicPr>
          <p:cNvPr id="5" name="plot3d">
            <a:hlinkClick r:id="" action="ppaction://media"/>
            <a:extLst>
              <a:ext uri="{FF2B5EF4-FFF2-40B4-BE49-F238E27FC236}">
                <a16:creationId xmlns:a16="http://schemas.microsoft.com/office/drawing/2014/main" id="{960CEC26-37F2-9248-8158-C82D08306AE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8709" t="12618" r="12856" b="15797"/>
          <a:stretch/>
        </p:blipFill>
        <p:spPr>
          <a:xfrm>
            <a:off x="3471935" y="1555588"/>
            <a:ext cx="5672065" cy="4449907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A53C097F-F5DA-CE48-95B2-876220717C47}"/>
              </a:ext>
            </a:extLst>
          </p:cNvPr>
          <p:cNvSpPr txBox="1"/>
          <p:nvPr/>
        </p:nvSpPr>
        <p:spPr>
          <a:xfrm>
            <a:off x="793353" y="1745908"/>
            <a:ext cx="4601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dirty="0"/>
              <a:t>Erweiterung zu nichtlinearer Klassifikation:</a:t>
            </a:r>
            <a:endParaRPr lang="de-DE" sz="2000" i="1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9CC01C4-C3E6-4448-B5D7-D87E643086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1382" y="2323623"/>
            <a:ext cx="1115329" cy="276961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292D1525-CD6B-5F40-B00C-ABF94F2DBA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1382" y="2771183"/>
            <a:ext cx="2177550" cy="253049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042B886-160A-4847-BC5F-8E7C5681D63B}"/>
              </a:ext>
            </a:extLst>
          </p:cNvPr>
          <p:cNvSpPr/>
          <p:nvPr/>
        </p:nvSpPr>
        <p:spPr>
          <a:xfrm>
            <a:off x="822959" y="362659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/>
              <a:t>RBF </a:t>
            </a:r>
            <a:r>
              <a:rPr lang="de-DE" i="1" dirty="0"/>
              <a:t>Kernel:</a:t>
            </a:r>
            <a:r>
              <a:rPr lang="de-DE" dirty="0"/>
              <a:t> </a:t>
            </a:r>
            <a:endParaRPr lang="de-DE" i="1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EB15F5D2-A475-584C-AA51-49168797A0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379" y="4062695"/>
            <a:ext cx="2483556" cy="597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932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Mehrwert der Prognosen</a:t>
            </a:r>
          </a:p>
        </p:txBody>
      </p:sp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17</a:t>
            </a:fld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60E678FB-384C-774B-8513-A39A1ED8AF3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22959" y="1474840"/>
                <a:ext cx="5384509" cy="4542523"/>
              </a:xfrm>
            </p:spPr>
            <p:txBody>
              <a:bodyPr>
                <a:noAutofit/>
              </a:bodyPr>
              <a:lstStyle/>
              <a:p>
                <a:r>
                  <a:rPr lang="de-DE" sz="1800" dirty="0"/>
                  <a:t>Quantifizierung der relativen Einsparungen</a:t>
                </a:r>
                <a:br>
                  <a:rPr lang="de-DE" sz="1800" dirty="0"/>
                </a:br>
                <a:r>
                  <a:rPr lang="de-DE" sz="1800" dirty="0"/>
                  <a:t>im </a:t>
                </a:r>
                <a:r>
                  <a:rPr lang="de-DE" sz="1800" dirty="0" err="1"/>
                  <a:t>Cost</a:t>
                </a:r>
                <a:r>
                  <a:rPr lang="de-DE" sz="1800" dirty="0"/>
                  <a:t>-Loss Ratio Entscheidungsmodell</a:t>
                </a:r>
              </a:p>
              <a:p>
                <a:r>
                  <a:rPr lang="de-DE" sz="1800" dirty="0"/>
                  <a:t>Annahmen:</a:t>
                </a:r>
              </a:p>
              <a:p>
                <a:pPr lvl="3"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de-DE" sz="1700" dirty="0"/>
                  <a:t>Hit Rate, </a:t>
                </a:r>
                <a:r>
                  <a:rPr lang="de-DE" sz="1700" dirty="0" err="1"/>
                  <a:t>False</a:t>
                </a:r>
                <a:r>
                  <a:rPr lang="de-DE" sz="1700" dirty="0"/>
                  <a:t> Alarm Rate gegeben</a:t>
                </a:r>
              </a:p>
              <a:p>
                <a:pPr lvl="3"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de-DE" sz="1700" dirty="0" err="1"/>
                  <a:t>Klimatologische</a:t>
                </a:r>
                <a:r>
                  <a:rPr lang="de-DE" sz="1700" dirty="0"/>
                  <a:t> Häufigkeit gegeben</a:t>
                </a:r>
              </a:p>
              <a:p>
                <a:pPr marL="406400" lvl="3" indent="-312738">
                  <a:lnSpc>
                    <a:spcPct val="100000"/>
                  </a:lnSpc>
                  <a:spcAft>
                    <a:spcPts val="0"/>
                  </a:spcAft>
                  <a:buFont typeface="Wingdings" pitchFamily="2" charset="2"/>
                  <a:buChar char="à"/>
                </a:pPr>
                <a:r>
                  <a:rPr lang="de-DE" sz="1700" dirty="0">
                    <a:sym typeface="Wingdings" pitchFamily="2" charset="2"/>
                  </a:rPr>
                  <a:t>Einsparungen abhängig vom Nutzer (C/L)</a:t>
                </a:r>
              </a:p>
              <a:p>
                <a:pPr lvl="3">
                  <a:lnSpc>
                    <a:spcPct val="100000"/>
                  </a:lnSpc>
                  <a:spcAft>
                    <a:spcPts val="0"/>
                  </a:spcAft>
                  <a:buFont typeface="Wingdings" pitchFamily="2" charset="2"/>
                  <a:buChar char="à"/>
                </a:pPr>
                <a:endParaRPr lang="de-DE" sz="2000" dirty="0">
                  <a:sym typeface="Wingdings" pitchFamily="2" charset="2"/>
                </a:endParaRPr>
              </a:p>
              <a:p>
                <a:pPr marL="14288" lvl="3" indent="0">
                  <a:lnSpc>
                    <a:spcPct val="100000"/>
                  </a:lnSpc>
                  <a:spcAft>
                    <a:spcPts val="0"/>
                  </a:spcAft>
                  <a:buNone/>
                </a:pPr>
                <a:r>
                  <a:rPr lang="de-DE" sz="1800" dirty="0"/>
                  <a:t>Bewertung von Wahrscheinlichkeitsprognosen</a:t>
                </a:r>
              </a:p>
              <a:p>
                <a:pPr marL="547688" lvl="3" indent="-171450"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de-DE" sz="1700" dirty="0"/>
                  <a:t>braucht Schwellwert für binäre Prognosen</a:t>
                </a:r>
              </a:p>
              <a:p>
                <a:pPr marL="547688" lvl="3" indent="-171450">
                  <a:lnSpc>
                    <a:spcPct val="100000"/>
                  </a:lnSpc>
                  <a:spcAft>
                    <a:spcPts val="0"/>
                  </a:spcAft>
                  <a:tabLst>
                    <a:tab pos="2033588" algn="l"/>
                  </a:tabLst>
                </a:pPr>
                <a:r>
                  <a:rPr lang="de-DE" sz="1700" dirty="0"/>
                  <a:t>ermöglicht Optimierung  </a:t>
                </a:r>
                <a:br>
                  <a:rPr lang="de-DE" sz="1700" dirty="0"/>
                </a:br>
                <a:r>
                  <a:rPr lang="de-DE" sz="1600" dirty="0" err="1"/>
                  <a:t>z.B</a:t>
                </a:r>
                <a:r>
                  <a:rPr lang="de-DE" sz="1600" dirty="0"/>
                  <a:t>: C/L = 0.2 </a:t>
                </a:r>
                <a14:m>
                  <m:oMath xmlns:m="http://schemas.openxmlformats.org/officeDocument/2006/math">
                    <m:r>
                      <a:rPr lang="de-DE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⟹</m:t>
                    </m:r>
                  </m:oMath>
                </a14:m>
                <a:r>
                  <a:rPr lang="de-DE" sz="1600" dirty="0"/>
                  <a:t> 4 </a:t>
                </a:r>
                <a:r>
                  <a:rPr lang="de-DE" sz="1600" dirty="0" err="1"/>
                  <a:t>False</a:t>
                </a:r>
                <a:r>
                  <a:rPr lang="de-DE" sz="1600" dirty="0"/>
                  <a:t> Alarms</a:t>
                </a:r>
              </a:p>
              <a:p>
                <a:pPr marL="376238" lvl="3" indent="0">
                  <a:lnSpc>
                    <a:spcPct val="100000"/>
                  </a:lnSpc>
                  <a:spcAft>
                    <a:spcPts val="0"/>
                  </a:spcAft>
                  <a:buNone/>
                  <a:tabLst>
                    <a:tab pos="2033588" algn="l"/>
                  </a:tabLst>
                </a:pPr>
                <a:r>
                  <a:rPr lang="de-DE" sz="1600" dirty="0"/>
                  <a:t>	besser als 1 Miss</a:t>
                </a:r>
              </a:p>
              <a:p>
                <a:pPr marL="547688" lvl="3" indent="-171450">
                  <a:lnSpc>
                    <a:spcPct val="100000"/>
                  </a:lnSpc>
                  <a:spcAft>
                    <a:spcPts val="0"/>
                  </a:spcAft>
                </a:pPr>
                <a:endParaRPr lang="de-DE" sz="1700" dirty="0"/>
              </a:p>
              <a:p>
                <a:pPr marL="547688" lvl="3" indent="-171450">
                  <a:lnSpc>
                    <a:spcPct val="100000"/>
                  </a:lnSpc>
                  <a:spcAft>
                    <a:spcPts val="0"/>
                  </a:spcAft>
                </a:pPr>
                <a:r>
                  <a:rPr lang="de-DE" sz="1600" dirty="0"/>
                  <a:t>Verschiebung des Schwellwerts </a:t>
                </a:r>
                <a:br>
                  <a:rPr lang="de-DE" sz="1600" dirty="0"/>
                </a:br>
                <a:r>
                  <a:rPr lang="de-AT" sz="1600" dirty="0"/>
                  <a:t>≙ </a:t>
                </a:r>
                <a:r>
                  <a:rPr lang="de-DE" sz="1600" dirty="0"/>
                  <a:t>Verschiebung der </a:t>
                </a:r>
                <a:r>
                  <a:rPr lang="de-DE" sz="1600" dirty="0" err="1"/>
                  <a:t>Decision</a:t>
                </a:r>
                <a:r>
                  <a:rPr lang="de-DE" sz="1600" dirty="0"/>
                  <a:t> </a:t>
                </a:r>
                <a:r>
                  <a:rPr lang="de-DE" sz="1600" dirty="0" err="1"/>
                  <a:t>Boundary</a:t>
                </a:r>
                <a:endParaRPr lang="de-DE" sz="2100" dirty="0"/>
              </a:p>
              <a:p>
                <a:pPr marL="547688" lvl="3" indent="-171450">
                  <a:lnSpc>
                    <a:spcPct val="100000"/>
                  </a:lnSpc>
                  <a:spcAft>
                    <a:spcPts val="0"/>
                  </a:spcAft>
                </a:pPr>
                <a:endParaRPr lang="de-DE" sz="2100" dirty="0"/>
              </a:p>
            </p:txBody>
          </p:sp>
        </mc:Choice>
        <mc:Fallback xmlns="">
          <p:sp>
            <p:nvSpPr>
              <p:cNvPr id="4" name="Inhaltsplatzhalter 3">
                <a:extLst>
                  <a:ext uri="{FF2B5EF4-FFF2-40B4-BE49-F238E27FC236}">
                    <a16:creationId xmlns:a16="http://schemas.microsoft.com/office/drawing/2014/main" id="{60E678FB-384C-774B-8513-A39A1ED8AF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2959" y="1474840"/>
                <a:ext cx="5384509" cy="4542523"/>
              </a:xfrm>
              <a:blipFill>
                <a:blip r:embed="rId3"/>
                <a:stretch>
                  <a:fillRect l="-2353" t="-111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Grafik 2">
            <a:extLst>
              <a:ext uri="{FF2B5EF4-FFF2-40B4-BE49-F238E27FC236}">
                <a16:creationId xmlns:a16="http://schemas.microsoft.com/office/drawing/2014/main" id="{40B6791C-685F-9041-9821-71322F071E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409" y="3273628"/>
            <a:ext cx="1669430" cy="426237"/>
          </a:xfrm>
          <a:prstGeom prst="rect">
            <a:avLst/>
          </a:prstGeom>
        </p:spPr>
      </p:pic>
      <p:graphicFrame>
        <p:nvGraphicFramePr>
          <p:cNvPr id="5" name="Tabelle 4">
            <a:extLst>
              <a:ext uri="{FF2B5EF4-FFF2-40B4-BE49-F238E27FC236}">
                <a16:creationId xmlns:a16="http://schemas.microsoft.com/office/drawing/2014/main" id="{0BC02AEA-25AB-AF4F-8C87-592C1A5E4A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2574259"/>
              </p:ext>
            </p:extLst>
          </p:nvPr>
        </p:nvGraphicFramePr>
        <p:xfrm>
          <a:off x="6463863" y="1400739"/>
          <a:ext cx="1902897" cy="1554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62490">
                  <a:extLst>
                    <a:ext uri="{9D8B030D-6E8A-4147-A177-3AD203B41FA5}">
                      <a16:colId xmlns:a16="http://schemas.microsoft.com/office/drawing/2014/main" val="1206870774"/>
                    </a:ext>
                  </a:extLst>
                </a:gridCol>
                <a:gridCol w="592013">
                  <a:extLst>
                    <a:ext uri="{9D8B030D-6E8A-4147-A177-3AD203B41FA5}">
                      <a16:colId xmlns:a16="http://schemas.microsoft.com/office/drawing/2014/main" val="1203598052"/>
                    </a:ext>
                  </a:extLst>
                </a:gridCol>
                <a:gridCol w="648394">
                  <a:extLst>
                    <a:ext uri="{9D8B030D-6E8A-4147-A177-3AD203B41FA5}">
                      <a16:colId xmlns:a16="http://schemas.microsoft.com/office/drawing/2014/main" val="1804030817"/>
                    </a:ext>
                  </a:extLst>
                </a:gridCol>
              </a:tblGrid>
              <a:tr h="491523">
                <a:tc>
                  <a:txBody>
                    <a:bodyPr/>
                    <a:lstStyle/>
                    <a:p>
                      <a:endParaRPr lang="de-DE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>
                          <a:solidFill>
                            <a:schemeClr val="tx1"/>
                          </a:solidFill>
                        </a:rPr>
                        <a:t>Yes-Event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de-DE" sz="1400" b="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de-DE" sz="1400" b="0" dirty="0">
                          <a:solidFill>
                            <a:schemeClr val="tx1"/>
                          </a:solidFill>
                        </a:rPr>
                        <a:t>-Event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3245139"/>
                  </a:ext>
                </a:extLst>
              </a:tr>
              <a:tr h="491523">
                <a:tc>
                  <a:txBody>
                    <a:bodyPr/>
                    <a:lstStyle/>
                    <a:p>
                      <a:r>
                        <a:rPr lang="de-DE" sz="1400" b="0" dirty="0">
                          <a:solidFill>
                            <a:schemeClr val="tx1"/>
                          </a:solidFill>
                        </a:rPr>
                        <a:t>Yes-Action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C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0747528"/>
                  </a:ext>
                </a:extLst>
              </a:tr>
              <a:tr h="491523">
                <a:tc>
                  <a:txBody>
                    <a:bodyPr/>
                    <a:lstStyle/>
                    <a:p>
                      <a:r>
                        <a:rPr lang="de-DE" sz="1400" b="0" dirty="0" err="1">
                          <a:solidFill>
                            <a:schemeClr val="tx1"/>
                          </a:solidFill>
                        </a:rPr>
                        <a:t>No</a:t>
                      </a:r>
                      <a:r>
                        <a:rPr lang="de-DE" sz="1400" b="0" dirty="0">
                          <a:solidFill>
                            <a:schemeClr val="tx1"/>
                          </a:solidFill>
                        </a:rPr>
                        <a:t>-Action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677154"/>
                  </a:ext>
                </a:extLst>
              </a:tr>
            </a:tbl>
          </a:graphicData>
        </a:graphic>
      </p:graphicFrame>
      <p:sp>
        <p:nvSpPr>
          <p:cNvPr id="8" name="Rechteck 7">
            <a:extLst>
              <a:ext uri="{FF2B5EF4-FFF2-40B4-BE49-F238E27FC236}">
                <a16:creationId xmlns:a16="http://schemas.microsoft.com/office/drawing/2014/main" id="{A2E8B2FB-1BE4-F149-8EB1-183E2760DC65}"/>
              </a:ext>
            </a:extLst>
          </p:cNvPr>
          <p:cNvSpPr/>
          <p:nvPr/>
        </p:nvSpPr>
        <p:spPr>
          <a:xfrm>
            <a:off x="5544730" y="4068366"/>
            <a:ext cx="2970372" cy="1948998"/>
          </a:xfrm>
          <a:prstGeom prst="rect">
            <a:avLst/>
          </a:prstGeom>
          <a:gradFill>
            <a:gsLst>
              <a:gs pos="54000">
                <a:schemeClr val="accent1">
                  <a:lumMod val="5000"/>
                  <a:lumOff val="9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62921C2F-47F3-0F41-8749-24DCD1A5B534}"/>
              </a:ext>
            </a:extLst>
          </p:cNvPr>
          <p:cNvCxnSpPr>
            <a:cxnSpLocks/>
          </p:cNvCxnSpPr>
          <p:nvPr/>
        </p:nvCxnSpPr>
        <p:spPr>
          <a:xfrm flipV="1">
            <a:off x="5544730" y="4060047"/>
            <a:ext cx="0" cy="19490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D793D9F5-0FAA-CE41-BA17-26899536B81F}"/>
              </a:ext>
            </a:extLst>
          </p:cNvPr>
          <p:cNvCxnSpPr>
            <a:cxnSpLocks/>
          </p:cNvCxnSpPr>
          <p:nvPr/>
        </p:nvCxnSpPr>
        <p:spPr>
          <a:xfrm>
            <a:off x="5544730" y="6017365"/>
            <a:ext cx="305382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E0287AE4-889F-B544-9574-5219DCBFBB7F}"/>
              </a:ext>
            </a:extLst>
          </p:cNvPr>
          <p:cNvSpPr txBox="1"/>
          <p:nvPr/>
        </p:nvSpPr>
        <p:spPr>
          <a:xfrm>
            <a:off x="7402211" y="6017364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CAPE (J/kg)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CF82891-3888-C44F-9CC1-80FD4012BE54}"/>
                  </a:ext>
                </a:extLst>
              </p:cNvPr>
              <p:cNvSpPr txBox="1"/>
              <p:nvPr/>
            </p:nvSpPr>
            <p:spPr>
              <a:xfrm rot="16200000">
                <a:off x="4838163" y="4888976"/>
                <a:ext cx="113082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𝜔</m:t>
                        </m:r>
                      </m:e>
                      <m:sub>
                        <m:r>
                          <a:rPr lang="de-DE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500</m:t>
                        </m:r>
                      </m:sub>
                    </m:sSub>
                  </m:oMath>
                </a14:m>
                <a:r>
                  <a:rPr lang="de-DE" sz="1400" dirty="0"/>
                  <a:t> (hPa/h)</a:t>
                </a:r>
              </a:p>
            </p:txBody>
          </p:sp>
        </mc:Choice>
        <mc:Fallback xmlns="">
          <p:sp>
            <p:nvSpPr>
              <p:cNvPr id="14" name="Textfeld 13">
                <a:extLst>
                  <a:ext uri="{FF2B5EF4-FFF2-40B4-BE49-F238E27FC236}">
                    <a16:creationId xmlns:a16="http://schemas.microsoft.com/office/drawing/2014/main" id="{4CF82891-3888-C44F-9CC1-80FD4012BE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838163" y="4888976"/>
                <a:ext cx="1130822" cy="307777"/>
              </a:xfrm>
              <a:prstGeom prst="rect">
                <a:avLst/>
              </a:prstGeom>
              <a:blipFill>
                <a:blip r:embed="rId5"/>
                <a:stretch>
                  <a:fillRect t="-1111" r="-1538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Oval 24">
            <a:extLst>
              <a:ext uri="{FF2B5EF4-FFF2-40B4-BE49-F238E27FC236}">
                <a16:creationId xmlns:a16="http://schemas.microsoft.com/office/drawing/2014/main" id="{44E9B625-F260-9045-A178-66DDA648B101}"/>
              </a:ext>
            </a:extLst>
          </p:cNvPr>
          <p:cNvSpPr/>
          <p:nvPr/>
        </p:nvSpPr>
        <p:spPr>
          <a:xfrm>
            <a:off x="6927243" y="4227502"/>
            <a:ext cx="192658" cy="19265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30" name="Gerade Verbindung 29">
            <a:extLst>
              <a:ext uri="{FF2B5EF4-FFF2-40B4-BE49-F238E27FC236}">
                <a16:creationId xmlns:a16="http://schemas.microsoft.com/office/drawing/2014/main" id="{99C2A5C5-AE45-884A-A7C4-3931034F1BBA}"/>
              </a:ext>
            </a:extLst>
          </p:cNvPr>
          <p:cNvCxnSpPr>
            <a:cxnSpLocks/>
          </p:cNvCxnSpPr>
          <p:nvPr/>
        </p:nvCxnSpPr>
        <p:spPr>
          <a:xfrm>
            <a:off x="6290751" y="4183626"/>
            <a:ext cx="2101643" cy="1723291"/>
          </a:xfrm>
          <a:prstGeom prst="line">
            <a:avLst/>
          </a:prstGeom>
          <a:ln w="38100">
            <a:solidFill>
              <a:srgbClr val="1699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Gerade Verbindung 43">
            <a:extLst>
              <a:ext uri="{FF2B5EF4-FFF2-40B4-BE49-F238E27FC236}">
                <a16:creationId xmlns:a16="http://schemas.microsoft.com/office/drawing/2014/main" id="{EAF918DF-09DC-3D4E-9653-115F81D6666B}"/>
              </a:ext>
            </a:extLst>
          </p:cNvPr>
          <p:cNvCxnSpPr>
            <a:cxnSpLocks/>
          </p:cNvCxnSpPr>
          <p:nvPr/>
        </p:nvCxnSpPr>
        <p:spPr>
          <a:xfrm>
            <a:off x="5687001" y="4428610"/>
            <a:ext cx="1857451" cy="1520709"/>
          </a:xfrm>
          <a:prstGeom prst="line">
            <a:avLst/>
          </a:prstGeom>
          <a:ln w="38100">
            <a:solidFill>
              <a:srgbClr val="1699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46">
            <a:extLst>
              <a:ext uri="{FF2B5EF4-FFF2-40B4-BE49-F238E27FC236}">
                <a16:creationId xmlns:a16="http://schemas.microsoft.com/office/drawing/2014/main" id="{809E1AA5-71BB-A044-BA8D-85E2B576887A}"/>
              </a:ext>
            </a:extLst>
          </p:cNvPr>
          <p:cNvSpPr/>
          <p:nvPr/>
        </p:nvSpPr>
        <p:spPr>
          <a:xfrm>
            <a:off x="5709863" y="5103623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8AEF4DFC-1BDC-464E-A4BD-E1574DBB15CE}"/>
              </a:ext>
            </a:extLst>
          </p:cNvPr>
          <p:cNvSpPr/>
          <p:nvPr/>
        </p:nvSpPr>
        <p:spPr>
          <a:xfrm>
            <a:off x="7483734" y="4894010"/>
            <a:ext cx="192658" cy="19265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D972155-6C8B-524A-A5EC-231F9E4BFDC9}"/>
              </a:ext>
            </a:extLst>
          </p:cNvPr>
          <p:cNvSpPr/>
          <p:nvPr/>
        </p:nvSpPr>
        <p:spPr>
          <a:xfrm>
            <a:off x="7923645" y="4926849"/>
            <a:ext cx="192658" cy="19265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25A84F7-AF34-224C-95BC-E82721B316E4}"/>
              </a:ext>
            </a:extLst>
          </p:cNvPr>
          <p:cNvSpPr/>
          <p:nvPr/>
        </p:nvSpPr>
        <p:spPr>
          <a:xfrm>
            <a:off x="7112574" y="5378424"/>
            <a:ext cx="192658" cy="19265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AD66C4C6-C34F-E94D-8340-43E9BFDAB379}"/>
              </a:ext>
            </a:extLst>
          </p:cNvPr>
          <p:cNvSpPr/>
          <p:nvPr/>
        </p:nvSpPr>
        <p:spPr>
          <a:xfrm>
            <a:off x="7033573" y="4579296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54A8075-DE95-1540-AAD4-A043C8B2AAE6}"/>
              </a:ext>
            </a:extLst>
          </p:cNvPr>
          <p:cNvSpPr/>
          <p:nvPr/>
        </p:nvSpPr>
        <p:spPr>
          <a:xfrm>
            <a:off x="7730986" y="5101517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4D65E9A7-CDDE-8143-9156-420FED62E6E0}"/>
              </a:ext>
            </a:extLst>
          </p:cNvPr>
          <p:cNvSpPr/>
          <p:nvPr/>
        </p:nvSpPr>
        <p:spPr>
          <a:xfrm>
            <a:off x="6499257" y="5720279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FE4272E-16A6-1249-91C9-D383CCE95AAF}"/>
              </a:ext>
            </a:extLst>
          </p:cNvPr>
          <p:cNvSpPr/>
          <p:nvPr/>
        </p:nvSpPr>
        <p:spPr>
          <a:xfrm>
            <a:off x="5679483" y="5627153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D64310E-1930-0E45-ACB4-D75EAF3EC2E2}"/>
              </a:ext>
            </a:extLst>
          </p:cNvPr>
          <p:cNvSpPr/>
          <p:nvPr/>
        </p:nvSpPr>
        <p:spPr>
          <a:xfrm>
            <a:off x="6290751" y="5249419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018AB1F-84FD-FF48-A815-8642CF9C8517}"/>
              </a:ext>
            </a:extLst>
          </p:cNvPr>
          <p:cNvSpPr/>
          <p:nvPr/>
        </p:nvSpPr>
        <p:spPr>
          <a:xfrm>
            <a:off x="6066482" y="5571082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16970E1-A298-4C49-822E-0E68F9758012}"/>
              </a:ext>
            </a:extLst>
          </p:cNvPr>
          <p:cNvSpPr/>
          <p:nvPr/>
        </p:nvSpPr>
        <p:spPr>
          <a:xfrm>
            <a:off x="5839389" y="4759728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2B61A059-3AD7-344A-A03B-8A12CAD892A3}"/>
              </a:ext>
            </a:extLst>
          </p:cNvPr>
          <p:cNvSpPr/>
          <p:nvPr/>
        </p:nvSpPr>
        <p:spPr>
          <a:xfrm>
            <a:off x="7550045" y="5700882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1796F4B6-4ECD-DC42-8BE3-5589A6397AA0}"/>
              </a:ext>
            </a:extLst>
          </p:cNvPr>
          <p:cNvSpPr/>
          <p:nvPr/>
        </p:nvSpPr>
        <p:spPr>
          <a:xfrm>
            <a:off x="6753661" y="4951987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B8E2885-1C61-E845-B28F-6CBB458DA52A}"/>
              </a:ext>
            </a:extLst>
          </p:cNvPr>
          <p:cNvSpPr/>
          <p:nvPr/>
        </p:nvSpPr>
        <p:spPr>
          <a:xfrm>
            <a:off x="7298458" y="4567067"/>
            <a:ext cx="192658" cy="19265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25104B62-8EB7-E546-AAD6-9C4A0E36E777}"/>
              </a:ext>
            </a:extLst>
          </p:cNvPr>
          <p:cNvSpPr/>
          <p:nvPr/>
        </p:nvSpPr>
        <p:spPr>
          <a:xfrm>
            <a:off x="6615872" y="4626420"/>
            <a:ext cx="192658" cy="192658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9DDFC8E4-38E5-844D-9B20-61E6CF5E371D}"/>
              </a:ext>
            </a:extLst>
          </p:cNvPr>
          <p:cNvSpPr/>
          <p:nvPr/>
        </p:nvSpPr>
        <p:spPr>
          <a:xfrm>
            <a:off x="6852280" y="5730211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0E9A8C9-0D07-BE44-AE9A-4C9E937108E1}"/>
              </a:ext>
            </a:extLst>
          </p:cNvPr>
          <p:cNvSpPr/>
          <p:nvPr/>
        </p:nvSpPr>
        <p:spPr>
          <a:xfrm>
            <a:off x="6256280" y="4320112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24B65DA4-8E00-F347-ABB0-0377EC9E3A61}"/>
              </a:ext>
            </a:extLst>
          </p:cNvPr>
          <p:cNvSpPr/>
          <p:nvPr/>
        </p:nvSpPr>
        <p:spPr>
          <a:xfrm>
            <a:off x="7513704" y="5399876"/>
            <a:ext cx="192658" cy="19265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cxnSp>
        <p:nvCxnSpPr>
          <p:cNvPr id="68" name="Gerade Verbindung mit Pfeil 67">
            <a:extLst>
              <a:ext uri="{FF2B5EF4-FFF2-40B4-BE49-F238E27FC236}">
                <a16:creationId xmlns:a16="http://schemas.microsoft.com/office/drawing/2014/main" id="{13E6FAC5-459C-BA4B-B373-AF5D398A26B3}"/>
              </a:ext>
            </a:extLst>
          </p:cNvPr>
          <p:cNvCxnSpPr>
            <a:cxnSpLocks/>
          </p:cNvCxnSpPr>
          <p:nvPr/>
        </p:nvCxnSpPr>
        <p:spPr>
          <a:xfrm flipH="1">
            <a:off x="6249375" y="4482761"/>
            <a:ext cx="375448" cy="38827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Gerade Verbindung mit Pfeil 69">
            <a:extLst>
              <a:ext uri="{FF2B5EF4-FFF2-40B4-BE49-F238E27FC236}">
                <a16:creationId xmlns:a16="http://schemas.microsoft.com/office/drawing/2014/main" id="{41D77814-4723-0A45-9227-0084D303E804}"/>
              </a:ext>
            </a:extLst>
          </p:cNvPr>
          <p:cNvCxnSpPr>
            <a:cxnSpLocks/>
          </p:cNvCxnSpPr>
          <p:nvPr/>
        </p:nvCxnSpPr>
        <p:spPr>
          <a:xfrm flipH="1">
            <a:off x="6916344" y="5028531"/>
            <a:ext cx="375448" cy="38827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764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7F365A9-A062-5D48-9BBF-CE3991D2C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642827"/>
          </a:xfrm>
        </p:spPr>
        <p:txBody>
          <a:bodyPr>
            <a:noAutofit/>
          </a:bodyPr>
          <a:lstStyle/>
          <a:p>
            <a:pPr algn="r"/>
            <a:r>
              <a:rPr lang="de-DE" sz="2800" spc="-150" dirty="0"/>
              <a:t>The </a:t>
            </a:r>
            <a:r>
              <a:rPr lang="de-DE" sz="2800" spc="-150" dirty="0" err="1"/>
              <a:t>added</a:t>
            </a:r>
            <a:r>
              <a:rPr lang="de-DE" sz="2800" spc="-150" dirty="0"/>
              <a:t> </a:t>
            </a:r>
            <a:r>
              <a:rPr lang="de-DE" sz="2800" spc="-150" dirty="0" err="1"/>
              <a:t>value</a:t>
            </a:r>
            <a:r>
              <a:rPr lang="de-DE" sz="2800" spc="-150" dirty="0"/>
              <a:t> </a:t>
            </a:r>
            <a:br>
              <a:rPr lang="de-DE" sz="2800" spc="-150" dirty="0"/>
            </a:br>
            <a:r>
              <a:rPr lang="de-DE" sz="2800" spc="-150" dirty="0" err="1"/>
              <a:t>of</a:t>
            </a:r>
            <a:r>
              <a:rPr lang="de-DE" sz="2800" spc="-150" dirty="0"/>
              <a:t> ML </a:t>
            </a:r>
            <a:r>
              <a:rPr lang="de-DE" sz="2800" spc="-150" dirty="0" err="1"/>
              <a:t>methods</a:t>
            </a:r>
            <a:r>
              <a:rPr lang="de-DE" sz="2800" spc="-150" dirty="0"/>
              <a:t> </a:t>
            </a:r>
            <a:br>
              <a:rPr lang="de-DE" sz="2800" spc="-150" dirty="0"/>
            </a:br>
            <a:r>
              <a:rPr lang="de-DE" sz="2800" spc="-150" dirty="0"/>
              <a:t>in </a:t>
            </a:r>
            <a:r>
              <a:rPr lang="de-DE" sz="2800" spc="-150" dirty="0" err="1"/>
              <a:t>forecasting</a:t>
            </a:r>
            <a:r>
              <a:rPr lang="de-DE" sz="2800" spc="-150" dirty="0"/>
              <a:t> </a:t>
            </a:r>
            <a:br>
              <a:rPr lang="de-DE" sz="2800" spc="-150" dirty="0"/>
            </a:br>
            <a:r>
              <a:rPr lang="de-DE" sz="2800" spc="-150" dirty="0"/>
              <a:t>wind </a:t>
            </a:r>
            <a:r>
              <a:rPr lang="de-DE" sz="2800" spc="-150" dirty="0" err="1"/>
              <a:t>turbine</a:t>
            </a:r>
            <a:r>
              <a:rPr lang="de-DE" sz="2800" spc="-150" dirty="0"/>
              <a:t> </a:t>
            </a:r>
            <a:r>
              <a:rPr lang="de-DE" sz="2800" spc="-150" dirty="0" err="1"/>
              <a:t>icing</a:t>
            </a:r>
            <a:r>
              <a:rPr lang="de-DE" sz="2800" spc="-150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C2CBD89-9337-344A-9389-413ED75EED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60237" y="731519"/>
            <a:ext cx="5009393" cy="4924213"/>
          </a:xfrm>
        </p:spPr>
        <p:txBody>
          <a:bodyPr>
            <a:normAutofit fontScale="85000" lnSpcReduction="20000"/>
          </a:bodyPr>
          <a:lstStyle/>
          <a:p>
            <a:r>
              <a:rPr lang="de-DE" dirty="0"/>
              <a:t>Einige Referenzen:</a:t>
            </a:r>
            <a:endParaRPr lang="de-DE" sz="1500" dirty="0"/>
          </a:p>
          <a:p>
            <a:pPr marL="136525" indent="-136525">
              <a:buFont typeface="Arial" panose="020B0604020202020204" pitchFamily="34" charset="0"/>
              <a:buChar char="•"/>
            </a:pPr>
            <a:r>
              <a:rPr lang="de-DE" sz="1500" dirty="0"/>
              <a:t>Davis (2014), </a:t>
            </a:r>
            <a:r>
              <a:rPr lang="de-DE" sz="1500" dirty="0" err="1"/>
              <a:t>Icing</a:t>
            </a:r>
            <a:r>
              <a:rPr lang="de-DE" sz="1500" dirty="0"/>
              <a:t> Impacts on Wind </a:t>
            </a:r>
            <a:r>
              <a:rPr lang="de-DE" sz="1500" dirty="0" err="1"/>
              <a:t>Energy</a:t>
            </a:r>
            <a:r>
              <a:rPr lang="de-DE" sz="1500" dirty="0"/>
              <a:t> </a:t>
            </a:r>
            <a:r>
              <a:rPr lang="de-DE" sz="1500" dirty="0" err="1"/>
              <a:t>Production</a:t>
            </a:r>
            <a:r>
              <a:rPr lang="de-DE" sz="1500" dirty="0"/>
              <a:t>, </a:t>
            </a:r>
            <a:r>
              <a:rPr lang="de-DE" sz="1500" dirty="0" err="1"/>
              <a:t>PhD</a:t>
            </a:r>
            <a:r>
              <a:rPr lang="de-DE" sz="1500" dirty="0"/>
              <a:t> </a:t>
            </a:r>
            <a:r>
              <a:rPr lang="de-DE" sz="1500" dirty="0" err="1"/>
              <a:t>thesis</a:t>
            </a:r>
            <a:endParaRPr lang="de-DE" sz="1500" dirty="0"/>
          </a:p>
          <a:p>
            <a:pPr marL="141288" indent="-130175">
              <a:buFont typeface="Arial" panose="020B0604020202020204" pitchFamily="34" charset="0"/>
              <a:buChar char="•"/>
            </a:pPr>
            <a:r>
              <a:rPr lang="de-DE" sz="1500" dirty="0" err="1"/>
              <a:t>Meteotest</a:t>
            </a:r>
            <a:r>
              <a:rPr lang="de-DE" sz="1500" dirty="0"/>
              <a:t> (2016), Final Report VGB Research Project </a:t>
            </a:r>
            <a:r>
              <a:rPr lang="de-DE" sz="1500" dirty="0" err="1"/>
              <a:t>No</a:t>
            </a:r>
            <a:r>
              <a:rPr lang="de-DE" sz="1500" dirty="0"/>
              <a:t>. 392</a:t>
            </a:r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lang="de-DE" sz="1500" dirty="0" err="1"/>
              <a:t>Hsieh</a:t>
            </a:r>
            <a:r>
              <a:rPr lang="de-DE" sz="1500" dirty="0"/>
              <a:t> (2009), ML </a:t>
            </a:r>
            <a:r>
              <a:rPr lang="de-DE" sz="1500" dirty="0" err="1"/>
              <a:t>Methods</a:t>
            </a:r>
            <a:r>
              <a:rPr lang="de-DE" sz="1500" dirty="0"/>
              <a:t> in Environmental </a:t>
            </a:r>
            <a:r>
              <a:rPr lang="de-DE" sz="1500" dirty="0" err="1"/>
              <a:t>Sciences</a:t>
            </a:r>
            <a:endParaRPr lang="de-DE" sz="1500" dirty="0"/>
          </a:p>
          <a:p>
            <a:pPr marL="141288" indent="-141288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de-DE" sz="1500" dirty="0">
                <a:solidFill>
                  <a:schemeClr val="tx1">
                    <a:lumMod val="65000"/>
                    <a:lumOff val="3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Vapnik, V. (1992). Principles of risk minimization for learning theory. In Advances in neural information processing systems (pp. 831-838) (Link)</a:t>
            </a:r>
            <a:endParaRPr lang="de-DE" sz="15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lang="de-DE" sz="1500" dirty="0" err="1"/>
              <a:t>Jolliffe</a:t>
            </a:r>
            <a:r>
              <a:rPr lang="de-DE" sz="1500" dirty="0"/>
              <a:t>, I. T., &amp; Stephenson, D. B. (Eds.). (2003). Forecast </a:t>
            </a:r>
            <a:r>
              <a:rPr lang="de-DE" sz="1500" dirty="0" err="1"/>
              <a:t>verification</a:t>
            </a:r>
            <a:r>
              <a:rPr lang="de-DE" sz="1500" dirty="0"/>
              <a:t>: a </a:t>
            </a:r>
            <a:r>
              <a:rPr lang="de-DE" sz="1500" dirty="0" err="1"/>
              <a:t>practitioner's</a:t>
            </a:r>
            <a:r>
              <a:rPr lang="de-DE" sz="1500" dirty="0"/>
              <a:t> </a:t>
            </a:r>
            <a:r>
              <a:rPr lang="de-DE" sz="1500" dirty="0" err="1"/>
              <a:t>guide</a:t>
            </a:r>
            <a:r>
              <a:rPr lang="de-DE" sz="1500" dirty="0"/>
              <a:t> in </a:t>
            </a:r>
            <a:r>
              <a:rPr lang="de-DE" sz="1500" dirty="0" err="1"/>
              <a:t>atmospheric</a:t>
            </a:r>
            <a:r>
              <a:rPr lang="de-DE" sz="1500" dirty="0"/>
              <a:t> </a:t>
            </a:r>
            <a:r>
              <a:rPr lang="de-DE" sz="1500" dirty="0" err="1"/>
              <a:t>science</a:t>
            </a:r>
            <a:r>
              <a:rPr lang="de-DE" sz="1500" dirty="0"/>
              <a:t>. </a:t>
            </a:r>
          </a:p>
          <a:p>
            <a:pPr marL="141288" indent="-141288">
              <a:buFont typeface="Arial" panose="020B0604020202020204" pitchFamily="34" charset="0"/>
              <a:buChar char="•"/>
            </a:pPr>
            <a:r>
              <a:rPr lang="de-DE" sz="1500" dirty="0"/>
              <a:t>Friedman, J., Hastie, T., &amp; </a:t>
            </a:r>
            <a:r>
              <a:rPr lang="de-DE" sz="1500" dirty="0" err="1"/>
              <a:t>Tibshirani</a:t>
            </a:r>
            <a:r>
              <a:rPr lang="de-DE" sz="1500" dirty="0"/>
              <a:t>, R. (2001). The </a:t>
            </a:r>
            <a:r>
              <a:rPr lang="de-DE" sz="1500" dirty="0" err="1"/>
              <a:t>elements</a:t>
            </a:r>
            <a:r>
              <a:rPr lang="de-DE" sz="1500" dirty="0"/>
              <a:t> </a:t>
            </a:r>
            <a:r>
              <a:rPr lang="de-DE" sz="1500" dirty="0" err="1"/>
              <a:t>of</a:t>
            </a:r>
            <a:r>
              <a:rPr lang="de-DE" sz="1500" dirty="0"/>
              <a:t> </a:t>
            </a:r>
            <a:r>
              <a:rPr lang="de-DE" sz="1500" dirty="0" err="1"/>
              <a:t>statistical</a:t>
            </a:r>
            <a:r>
              <a:rPr lang="de-DE" sz="1500" dirty="0"/>
              <a:t> </a:t>
            </a:r>
            <a:r>
              <a:rPr lang="de-DE" sz="1500" dirty="0" err="1"/>
              <a:t>learning</a:t>
            </a:r>
            <a:r>
              <a:rPr lang="de-DE" sz="1500" dirty="0"/>
              <a:t>. </a:t>
            </a:r>
          </a:p>
          <a:p>
            <a:endParaRPr lang="de-DE" sz="1500" dirty="0"/>
          </a:p>
          <a:p>
            <a:endParaRPr lang="de-DE" sz="1500" dirty="0"/>
          </a:p>
          <a:p>
            <a:r>
              <a:rPr lang="de-DE" sz="1900" dirty="0"/>
              <a:t>Diese Präsentation &amp; weiterführende Links zu</a:t>
            </a:r>
          </a:p>
          <a:p>
            <a:pPr marL="407988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900" dirty="0"/>
              <a:t>Publikationen zur Vereisungsvorhersage</a:t>
            </a:r>
          </a:p>
          <a:p>
            <a:pPr marL="407988" indent="-1778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de-DE" sz="1900" dirty="0"/>
              <a:t>Einführung in </a:t>
            </a:r>
            <a:r>
              <a:rPr lang="de-DE" sz="1900" dirty="0" err="1"/>
              <a:t>Machine</a:t>
            </a:r>
            <a:r>
              <a:rPr lang="de-DE" sz="1900" dirty="0"/>
              <a:t>-Learning</a:t>
            </a:r>
          </a:p>
          <a:p>
            <a:r>
              <a:rPr lang="de-DE" sz="1900" dirty="0"/>
              <a:t>auf </a:t>
            </a:r>
            <a:r>
              <a:rPr lang="de-DE" sz="1900" u="sng" dirty="0">
                <a:solidFill>
                  <a:schemeClr val="bg2">
                    <a:lumMod val="50000"/>
                  </a:schemeClr>
                </a:solidFill>
              </a:rPr>
              <a:t>lkugler.github.io/</a:t>
            </a:r>
            <a:r>
              <a:rPr lang="de-DE" sz="1900" u="sng" dirty="0" err="1">
                <a:solidFill>
                  <a:schemeClr val="bg2">
                    <a:lumMod val="50000"/>
                  </a:schemeClr>
                </a:solidFill>
              </a:rPr>
              <a:t>mthesis</a:t>
            </a:r>
            <a:endParaRPr lang="de-DE" sz="1900" u="sng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9C01BD5-7ACA-1B4F-A5C1-13A014D4FE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42900" y="3373820"/>
            <a:ext cx="2400300" cy="2931383"/>
          </a:xfrm>
        </p:spPr>
        <p:txBody>
          <a:bodyPr/>
          <a:lstStyle/>
          <a:p>
            <a:pPr algn="r"/>
            <a:r>
              <a:rPr lang="de-DE" dirty="0"/>
              <a:t>Lukas Kugler</a:t>
            </a:r>
          </a:p>
          <a:p>
            <a:pPr algn="r"/>
            <a:r>
              <a:rPr lang="de-DE" dirty="0"/>
              <a:t>Masterseminar WS18/19</a:t>
            </a:r>
          </a:p>
          <a:p>
            <a:pPr algn="r"/>
            <a:r>
              <a:rPr lang="de-DE" dirty="0"/>
              <a:t>1. Vortrag, 9.1.2019</a:t>
            </a:r>
          </a:p>
          <a:p>
            <a:pPr algn="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328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Methoden: Support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dirty="0" err="1"/>
              <a:t>Classification</a:t>
            </a:r>
            <a:endParaRPr lang="de-DE" dirty="0"/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60AD3BDF-96EE-1840-B1B8-7C17CA46A4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236" y="1404427"/>
            <a:ext cx="4915824" cy="4915824"/>
          </a:xfrm>
        </p:spPr>
      </p:pic>
      <p:sp>
        <p:nvSpPr>
          <p:cNvPr id="9" name="Fußzeilenplatzhalter 2">
            <a:extLst>
              <a:ext uri="{FF2B5EF4-FFF2-40B4-BE49-F238E27FC236}">
                <a16:creationId xmlns:a16="http://schemas.microsoft.com/office/drawing/2014/main" id="{5669BDCD-D896-FD44-A890-A244401C87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0" name="Foliennummernplatzhalter 3">
            <a:extLst>
              <a:ext uri="{FF2B5EF4-FFF2-40B4-BE49-F238E27FC236}">
                <a16:creationId xmlns:a16="http://schemas.microsoft.com/office/drawing/2014/main" id="{BA0A98F5-2580-8D46-AF9B-C20708643E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19</a:t>
            </a:fld>
            <a:endParaRPr lang="de-DE" sz="160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E8F1C5E2-AE29-0C48-92F2-603062D86C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551" t="-1" b="52608"/>
          <a:stretch/>
        </p:blipFill>
        <p:spPr>
          <a:xfrm>
            <a:off x="981495" y="3689303"/>
            <a:ext cx="2074607" cy="697067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49F7381-C41E-BB4A-AD50-0EDF590FC1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495" y="1573127"/>
            <a:ext cx="2790999" cy="1929398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638C6BB5-DD79-DE46-A8CD-52F23ADAD881}"/>
              </a:ext>
            </a:extLst>
          </p:cNvPr>
          <p:cNvSpPr txBox="1"/>
          <p:nvPr/>
        </p:nvSpPr>
        <p:spPr>
          <a:xfrm>
            <a:off x="981495" y="4504885"/>
            <a:ext cx="2655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C steuert die Komplexität der Trennlinie</a:t>
            </a:r>
          </a:p>
        </p:txBody>
      </p:sp>
    </p:spTree>
    <p:extLst>
      <p:ext uri="{BB962C8B-B14F-4D97-AF65-F5344CB8AC3E}">
        <p14:creationId xmlns:p14="http://schemas.microsoft.com/office/powerpoint/2010/main" val="3979235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99744"/>
          </a:xfrm>
        </p:spPr>
        <p:txBody>
          <a:bodyPr>
            <a:normAutofit/>
          </a:bodyPr>
          <a:lstStyle/>
          <a:p>
            <a:r>
              <a:rPr lang="de-DE"/>
              <a:t>Vereisungsvorhersagen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822960" y="1690689"/>
            <a:ext cx="5102828" cy="44982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de-DE" sz="1600" dirty="0"/>
              <a:t>Bisher meist: Kette physikalischer Modelle</a:t>
            </a:r>
            <a:br>
              <a:rPr lang="de-DE" sz="1600" dirty="0"/>
            </a:br>
            <a:r>
              <a:rPr lang="de-DE" sz="1200" dirty="0"/>
              <a:t>z.B.: Davis, 2014</a:t>
            </a:r>
            <a:br>
              <a:rPr lang="de-DE" sz="1600" dirty="0"/>
            </a:br>
            <a:endParaRPr lang="de-DE" sz="1600" dirty="0"/>
          </a:p>
          <a:p>
            <a:pPr marL="0" indent="0">
              <a:spcBef>
                <a:spcPts val="200"/>
              </a:spcBef>
              <a:buNone/>
            </a:pPr>
            <a:r>
              <a:rPr lang="de-DE" sz="1600" dirty="0"/>
              <a:t>Nachteile:</a:t>
            </a:r>
            <a:br>
              <a:rPr lang="de-DE" sz="1600" dirty="0"/>
            </a:br>
            <a:r>
              <a:rPr lang="de-DE" sz="1400" dirty="0"/>
              <a:t>„All </a:t>
            </a:r>
            <a:r>
              <a:rPr lang="de-DE" sz="1400" dirty="0" err="1"/>
              <a:t>models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wrong</a:t>
            </a:r>
            <a:r>
              <a:rPr lang="de-DE" sz="1400" dirty="0"/>
              <a:t>, but </a:t>
            </a:r>
            <a:r>
              <a:rPr lang="de-DE" sz="1400" dirty="0" err="1"/>
              <a:t>some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useful</a:t>
            </a:r>
            <a:r>
              <a:rPr lang="de-DE" sz="1400" dirty="0"/>
              <a:t>“ </a:t>
            </a:r>
          </a:p>
          <a:p>
            <a:pPr marL="274638" indent="-176213">
              <a:spcBef>
                <a:spcPts val="200"/>
              </a:spcBef>
              <a:buFont typeface="Courier New" panose="02070309020205020404" pitchFamily="49" charset="0"/>
              <a:buChar char="o"/>
            </a:pPr>
            <a:r>
              <a:rPr lang="de-DE" sz="1400" dirty="0" err="1"/>
              <a:t>Direct</a:t>
            </a:r>
            <a:r>
              <a:rPr lang="de-DE" sz="1400" dirty="0"/>
              <a:t> Model Output u.U. nicht repräsentativ</a:t>
            </a:r>
          </a:p>
          <a:p>
            <a:pPr marL="567246" lvl="1" indent="-176213">
              <a:buFont typeface="Courier New" panose="02070309020205020404" pitchFamily="49" charset="0"/>
              <a:buChar char="o"/>
            </a:pPr>
            <a:r>
              <a:rPr lang="de-DE" sz="1400" dirty="0"/>
              <a:t>Parametrisierungen </a:t>
            </a:r>
            <a:r>
              <a:rPr lang="de-DE" sz="1400" dirty="0">
                <a:sym typeface="Wingdings" pitchFamily="2" charset="2"/>
              </a:rPr>
              <a:t> </a:t>
            </a:r>
            <a:r>
              <a:rPr lang="de-DE" sz="1400" dirty="0"/>
              <a:t>Bias in T, RH </a:t>
            </a:r>
          </a:p>
          <a:p>
            <a:pPr marL="567246" lvl="1" indent="-176213">
              <a:buFont typeface="Courier New" panose="02070309020205020404" pitchFamily="49" charset="0"/>
              <a:buChar char="o"/>
            </a:pPr>
            <a:r>
              <a:rPr lang="de-DE" sz="1400" dirty="0"/>
              <a:t>Wolkenwasser kaum messbar</a:t>
            </a:r>
          </a:p>
          <a:p>
            <a:pPr marL="274638" indent="-176213">
              <a:spcBef>
                <a:spcPts val="200"/>
              </a:spcBef>
              <a:buFont typeface="Courier New" panose="02070309020205020404" pitchFamily="49" charset="0"/>
              <a:buChar char="o"/>
            </a:pPr>
            <a:r>
              <a:rPr lang="de-DE" sz="1400" dirty="0"/>
              <a:t>Vereisungsmodell </a:t>
            </a:r>
          </a:p>
          <a:p>
            <a:pPr marL="567246" lvl="1" indent="-176213">
              <a:buFont typeface="Courier New" panose="02070309020205020404" pitchFamily="49" charset="0"/>
              <a:buChar char="o"/>
            </a:pPr>
            <a:r>
              <a:rPr lang="de-DE" sz="1400" dirty="0"/>
              <a:t>ursprünglich für Freileitungen konzipiert</a:t>
            </a:r>
          </a:p>
          <a:p>
            <a:pPr marL="567246" lvl="1" indent="-176213">
              <a:buFont typeface="Courier New" panose="02070309020205020404" pitchFamily="49" charset="0"/>
              <a:buChar char="o"/>
            </a:pPr>
            <a:r>
              <a:rPr lang="de-DE" sz="1400" dirty="0"/>
              <a:t>abhängig von empirischen Konstanten</a:t>
            </a:r>
          </a:p>
          <a:p>
            <a:pPr marL="0" indent="0">
              <a:buNone/>
            </a:pPr>
            <a:r>
              <a:rPr lang="de-DE" sz="1600" dirty="0"/>
              <a:t>Erweiterung um statistische Modelle</a:t>
            </a:r>
          </a:p>
          <a:p>
            <a:pPr marL="274638" indent="-176213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de-DE" sz="1400" dirty="0"/>
              <a:t>Nutzung von historischen und aktuellen Beobachtungsdaten</a:t>
            </a:r>
          </a:p>
          <a:p>
            <a:pPr marL="567246" lvl="1" indent="-176213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de-DE" sz="1400" dirty="0"/>
              <a:t>Berücksichtigung von modellspezifischem Bias </a:t>
            </a:r>
          </a:p>
          <a:p>
            <a:pPr marL="274638" indent="-176213">
              <a:lnSpc>
                <a:spcPct val="12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de-DE" sz="1400" dirty="0"/>
              <a:t>Objektive Bestimmung der Vereisungskriterien (bei welcher </a:t>
            </a:r>
            <a:r>
              <a:rPr lang="de-DE" sz="1400" dirty="0" err="1"/>
              <a:t>Eislast</a:t>
            </a:r>
            <a:r>
              <a:rPr lang="de-DE" sz="1400" dirty="0"/>
              <a:t>, T, RH, zeitlicher Verlauf, ...)</a:t>
            </a:r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E0B483E2-A9C7-A54E-A88A-05B7571B8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/>
              <a:t>The added value of machine-learning methods in forecasting wind turbine icing </a:t>
            </a:r>
            <a:endParaRPr lang="de-DE" sz="1400" dirty="0"/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7963A2BB-F3AE-6349-A5A2-5200CD163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2</a:t>
            </a:fld>
            <a:endParaRPr lang="de-DE" sz="1600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89C67BF3-D698-9F48-BA0B-90CB59183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813" y="1661669"/>
            <a:ext cx="4122737" cy="149363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834560F-7EDF-BC45-9A49-0F42E5F47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3979" b="24270"/>
          <a:stretch/>
        </p:blipFill>
        <p:spPr>
          <a:xfrm>
            <a:off x="5735782" y="3459645"/>
            <a:ext cx="3182340" cy="2139266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1233A70-1F5F-6849-91AB-BA8DF4ABFC28}"/>
              </a:ext>
            </a:extLst>
          </p:cNvPr>
          <p:cNvSpPr txBox="1"/>
          <p:nvPr/>
        </p:nvSpPr>
        <p:spPr>
          <a:xfrm>
            <a:off x="8388186" y="5457003"/>
            <a:ext cx="58060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50" dirty="0">
                <a:solidFill>
                  <a:schemeClr val="bg1"/>
                </a:solidFill>
                <a:hlinkClick r:id="rId5"/>
              </a:rPr>
              <a:t>©WSU</a:t>
            </a:r>
            <a:endParaRPr lang="de-DE" sz="10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3915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8049" y="3022633"/>
            <a:ext cx="4504968" cy="2846461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22960" y="286605"/>
            <a:ext cx="7543800" cy="1099744"/>
          </a:xfrm>
        </p:spPr>
        <p:txBody>
          <a:bodyPr>
            <a:normAutofit/>
          </a:bodyPr>
          <a:lstStyle/>
          <a:p>
            <a:r>
              <a:rPr lang="de-DE" dirty="0"/>
              <a:t>Phasen der Vereisung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4294967295"/>
          </p:nvPr>
        </p:nvSpPr>
        <p:spPr>
          <a:xfrm>
            <a:off x="822959" y="1690690"/>
            <a:ext cx="7543801" cy="4178404"/>
          </a:xfrm>
        </p:spPr>
        <p:txBody>
          <a:bodyPr>
            <a:normAutofit fontScale="92500" lnSpcReduction="10000"/>
          </a:bodyPr>
          <a:lstStyle/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2000" dirty="0"/>
              <a:t>Meteorologische Vereisung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de-DE" sz="1600" dirty="0"/>
              <a:t>Nullgradgrenze unterschritten, 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de-DE" sz="1600" dirty="0" err="1"/>
              <a:t>Wolkentröpfchen</a:t>
            </a:r>
            <a:r>
              <a:rPr lang="de-DE" sz="1600" dirty="0"/>
              <a:t> vorhanden oder 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de-DE" sz="1600" dirty="0"/>
              <a:t>Frostpunkt erreicht?</a:t>
            </a:r>
          </a:p>
          <a:p>
            <a:pPr lvl="2">
              <a:spcAft>
                <a:spcPts val="800"/>
              </a:spcAft>
              <a:buFont typeface="Wingdings" pitchFamily="2" charset="2"/>
              <a:buChar char="à"/>
            </a:pPr>
            <a:r>
              <a:rPr lang="de-DE" sz="1600" dirty="0" err="1">
                <a:sym typeface="Wingdings" pitchFamily="2" charset="2"/>
              </a:rPr>
              <a:t>Akkretion</a:t>
            </a:r>
            <a:r>
              <a:rPr lang="de-DE" sz="1600" dirty="0">
                <a:sym typeface="Wingdings" pitchFamily="2" charset="2"/>
              </a:rPr>
              <a:t> von Eis</a:t>
            </a:r>
            <a:br>
              <a:rPr lang="de-DE" sz="1600" dirty="0">
                <a:sym typeface="Wingdings" pitchFamily="2" charset="2"/>
              </a:rPr>
            </a:br>
            <a:endParaRPr lang="de-DE" sz="2000" dirty="0"/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2000" dirty="0"/>
              <a:t>Instrumentelle Vereisung</a:t>
            </a:r>
          </a:p>
          <a:p>
            <a:pPr lvl="2">
              <a:spcAft>
                <a:spcPts val="800"/>
              </a:spcAft>
            </a:pPr>
            <a:r>
              <a:rPr lang="de-DE" sz="1600" dirty="0"/>
              <a:t>Eis mess- oder sichtbar?</a:t>
            </a:r>
          </a:p>
          <a:p>
            <a:pPr lvl="2">
              <a:spcAft>
                <a:spcPts val="800"/>
              </a:spcAft>
              <a:buFont typeface="Wingdings" pitchFamily="2" charset="2"/>
              <a:buChar char="à"/>
            </a:pPr>
            <a:r>
              <a:rPr lang="de-DE" sz="1600" dirty="0">
                <a:sym typeface="Wingdings" pitchFamily="2" charset="2"/>
              </a:rPr>
              <a:t>„träges“ Vereisungsmaß</a:t>
            </a:r>
            <a:br>
              <a:rPr lang="de-DE" sz="1600" dirty="0">
                <a:sym typeface="Wingdings" pitchFamily="2" charset="2"/>
              </a:rPr>
            </a:br>
            <a:endParaRPr lang="de-DE" sz="1600" dirty="0"/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2000" dirty="0"/>
              <a:t>Rotorvereisung</a:t>
            </a:r>
          </a:p>
          <a:p>
            <a:pPr lvl="2">
              <a:spcAft>
                <a:spcPts val="800"/>
              </a:spcAft>
            </a:pPr>
            <a:r>
              <a:rPr lang="de-DE" sz="1600" dirty="0"/>
              <a:t>beeinflussbar durch Beheizen</a:t>
            </a:r>
            <a:br>
              <a:rPr lang="de-DE" sz="1200" dirty="0"/>
            </a:br>
            <a:endParaRPr lang="de-DE" sz="1200" dirty="0"/>
          </a:p>
          <a:p>
            <a:pPr marL="0" indent="0">
              <a:buNone/>
            </a:pPr>
            <a:r>
              <a:rPr lang="de-DE" sz="1800" dirty="0">
                <a:sym typeface="Wingdings" pitchFamily="2" charset="2"/>
              </a:rPr>
              <a:t> u</a:t>
            </a:r>
            <a:r>
              <a:rPr lang="de-DE" sz="1800" dirty="0"/>
              <a:t>nterschiedliche Ereignisse</a:t>
            </a:r>
          </a:p>
        </p:txBody>
      </p:sp>
      <p:sp>
        <p:nvSpPr>
          <p:cNvPr id="14" name="Fußzeilenplatzhalter 2">
            <a:extLst>
              <a:ext uri="{FF2B5EF4-FFF2-40B4-BE49-F238E27FC236}">
                <a16:creationId xmlns:a16="http://schemas.microsoft.com/office/drawing/2014/main" id="{E0B483E2-A9C7-A54E-A88A-05B7571B8B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5" name="Foliennummernplatzhalter 3">
            <a:extLst>
              <a:ext uri="{FF2B5EF4-FFF2-40B4-BE49-F238E27FC236}">
                <a16:creationId xmlns:a16="http://schemas.microsoft.com/office/drawing/2014/main" id="{7963A2BB-F3AE-6349-A5A2-5200CD1634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3</a:t>
            </a:fld>
            <a:endParaRPr lang="de-DE" sz="1600" dirty="0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094E157C-2895-D144-A180-935A2D78EDE5}"/>
              </a:ext>
            </a:extLst>
          </p:cNvPr>
          <p:cNvSpPr txBox="1"/>
          <p:nvPr/>
        </p:nvSpPr>
        <p:spPr>
          <a:xfrm>
            <a:off x="7510062" y="5452441"/>
            <a:ext cx="11929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AT" sz="800" dirty="0" err="1"/>
              <a:t>Lehtomaeki</a:t>
            </a:r>
            <a:r>
              <a:rPr lang="de-AT" sz="800" dirty="0"/>
              <a:t> et al. (2016)</a:t>
            </a:r>
          </a:p>
        </p:txBody>
      </p:sp>
    </p:spTree>
    <p:extLst>
      <p:ext uri="{BB962C8B-B14F-4D97-AF65-F5344CB8AC3E}">
        <p14:creationId xmlns:p14="http://schemas.microsoft.com/office/powerpoint/2010/main" val="35700684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Literatur zur Vereisungsprognose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474839"/>
            <a:ext cx="6091151" cy="4745208"/>
          </a:xfrm>
        </p:spPr>
        <p:txBody>
          <a:bodyPr>
            <a:normAutofit/>
          </a:bodyPr>
          <a:lstStyle/>
          <a:p>
            <a:pPr lvl="1">
              <a:spcAft>
                <a:spcPts val="800"/>
              </a:spcAft>
            </a:pPr>
            <a:r>
              <a:rPr lang="de-DE" sz="2400" dirty="0"/>
              <a:t>Physikalische Modellierung</a:t>
            </a:r>
          </a:p>
          <a:p>
            <a:pPr lvl="2">
              <a:spcAft>
                <a:spcPts val="800"/>
              </a:spcAft>
            </a:pPr>
            <a:r>
              <a:rPr lang="de-DE" sz="1600" dirty="0" err="1"/>
              <a:t>Makkonen</a:t>
            </a:r>
            <a:r>
              <a:rPr lang="de-DE" sz="1600" dirty="0"/>
              <a:t> (2000): Modell für Vereisung an ‚Strukturen‘ </a:t>
            </a:r>
            <a:br>
              <a:rPr lang="de-DE" sz="1600" dirty="0"/>
            </a:br>
            <a:endParaRPr lang="de-DE" sz="1600" dirty="0"/>
          </a:p>
          <a:p>
            <a:pPr lvl="2">
              <a:spcAft>
                <a:spcPts val="800"/>
              </a:spcAft>
            </a:pPr>
            <a:r>
              <a:rPr lang="de-DE" sz="1500" dirty="0"/>
              <a:t>Oechslin (2011): Kalman gefiltertes WRF und </a:t>
            </a:r>
            <a:r>
              <a:rPr lang="de-DE" sz="1500" dirty="0" err="1"/>
              <a:t>Makkonen</a:t>
            </a:r>
            <a:r>
              <a:rPr lang="de-DE" sz="1500" dirty="0"/>
              <a:t>-Modell</a:t>
            </a:r>
          </a:p>
          <a:p>
            <a:pPr lvl="2">
              <a:spcAft>
                <a:spcPts val="800"/>
              </a:spcAft>
            </a:pPr>
            <a:r>
              <a:rPr lang="de-DE" sz="1600" dirty="0"/>
              <a:t>Davis (2014): NWP angetriebenes </a:t>
            </a:r>
            <a:r>
              <a:rPr lang="de-DE" sz="1600" dirty="0" err="1"/>
              <a:t>IceBlade</a:t>
            </a:r>
            <a:r>
              <a:rPr lang="de-DE" sz="1600" dirty="0"/>
              <a:t> Vereisungsmodell</a:t>
            </a:r>
          </a:p>
          <a:p>
            <a:pPr marL="566928" lvl="3" indent="0">
              <a:spcAft>
                <a:spcPts val="800"/>
              </a:spcAft>
              <a:buNone/>
            </a:pPr>
            <a:endParaRPr lang="de-DE" sz="1600" dirty="0"/>
          </a:p>
          <a:p>
            <a:pPr lvl="1">
              <a:spcAft>
                <a:spcPts val="800"/>
              </a:spcAft>
            </a:pPr>
            <a:r>
              <a:rPr lang="de-DE" sz="2400" dirty="0"/>
              <a:t>Empirisch-statistische Modellierung</a:t>
            </a:r>
          </a:p>
          <a:p>
            <a:pPr lvl="2">
              <a:spcAft>
                <a:spcPts val="800"/>
              </a:spcAft>
            </a:pPr>
            <a:r>
              <a:rPr lang="de-DE" sz="1600" dirty="0"/>
              <a:t>Davis (2014): </a:t>
            </a:r>
            <a:r>
              <a:rPr lang="de-DE" sz="1600" dirty="0" err="1"/>
              <a:t>Decision</a:t>
            </a:r>
            <a:r>
              <a:rPr lang="de-DE" sz="1600" dirty="0"/>
              <a:t> </a:t>
            </a:r>
            <a:r>
              <a:rPr lang="de-DE" sz="1600" dirty="0" err="1"/>
              <a:t>Tree</a:t>
            </a:r>
            <a:r>
              <a:rPr lang="de-DE" sz="1600" dirty="0"/>
              <a:t> für Vereisung und </a:t>
            </a:r>
            <a:r>
              <a:rPr lang="de-DE" sz="1600" dirty="0" err="1"/>
              <a:t>Generalized</a:t>
            </a:r>
            <a:r>
              <a:rPr lang="de-DE" sz="1600" dirty="0"/>
              <a:t> </a:t>
            </a:r>
            <a:br>
              <a:rPr lang="de-DE" sz="1600" dirty="0"/>
            </a:br>
            <a:r>
              <a:rPr lang="de-DE" sz="1600" dirty="0"/>
              <a:t>Additive Models für Power Loss</a:t>
            </a:r>
          </a:p>
          <a:p>
            <a:pPr lvl="2">
              <a:spcAft>
                <a:spcPts val="800"/>
              </a:spcAft>
            </a:pPr>
            <a:r>
              <a:rPr lang="de-DE" sz="1500" dirty="0" err="1"/>
              <a:t>Dabernig</a:t>
            </a:r>
            <a:r>
              <a:rPr lang="de-DE" sz="1500" dirty="0"/>
              <a:t> (2013): </a:t>
            </a:r>
            <a:r>
              <a:rPr lang="de-DE" sz="1500" dirty="0" err="1"/>
              <a:t>Prediktand</a:t>
            </a:r>
            <a:r>
              <a:rPr lang="de-DE" sz="1500" dirty="0"/>
              <a:t> Power Loss</a:t>
            </a:r>
          </a:p>
          <a:p>
            <a:pPr lvl="2">
              <a:spcAft>
                <a:spcPts val="800"/>
              </a:spcAft>
            </a:pPr>
            <a:r>
              <a:rPr lang="de-DE" sz="1600" dirty="0"/>
              <a:t>Sonst </a:t>
            </a:r>
            <a:r>
              <a:rPr lang="de-DE" sz="1600" dirty="0" err="1"/>
              <a:t>großteils</a:t>
            </a:r>
            <a:r>
              <a:rPr lang="de-DE" sz="1600" dirty="0"/>
              <a:t> Prognosen für Freileitungen:</a:t>
            </a:r>
          </a:p>
          <a:p>
            <a:pPr lvl="3">
              <a:spcAft>
                <a:spcPts val="800"/>
              </a:spcAft>
            </a:pPr>
            <a:r>
              <a:rPr lang="de-DE" sz="1500" dirty="0" err="1"/>
              <a:t>Niu</a:t>
            </a:r>
            <a:r>
              <a:rPr lang="de-DE" sz="1500" dirty="0"/>
              <a:t> et. al. (2017): Kombinationsmodell NN-SVC-ELM</a:t>
            </a:r>
          </a:p>
          <a:p>
            <a:pPr lvl="3">
              <a:spcAft>
                <a:spcPts val="800"/>
              </a:spcAft>
            </a:pPr>
            <a:r>
              <a:rPr lang="de-DE" sz="1500" dirty="0"/>
              <a:t>Zhang et. al. (2018): Detektion mit Random </a:t>
            </a:r>
            <a:r>
              <a:rPr lang="de-DE" sz="1500" dirty="0" err="1"/>
              <a:t>Forest</a:t>
            </a:r>
            <a:r>
              <a:rPr lang="de-DE" sz="1500" dirty="0"/>
              <a:t> </a:t>
            </a:r>
            <a:r>
              <a:rPr lang="de-DE" sz="1500" dirty="0" err="1"/>
              <a:t>Classifier</a:t>
            </a:r>
            <a:endParaRPr lang="de-DE" sz="1500" dirty="0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5967B090-0E4C-F04C-84F6-36C725A3FB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851BD031-EDE0-BA4C-A6B2-6172B45D24E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4</a:t>
            </a:fld>
            <a:endParaRPr lang="de-DE" sz="160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05CC0656-A04C-DA46-978F-24363812F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1455" y="1870966"/>
            <a:ext cx="2235200" cy="1521215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E65B5855-8FA2-0141-8357-99A3DB0A59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4110" y="3847443"/>
            <a:ext cx="2229890" cy="125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89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Ziele und Herausforderungen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533236"/>
            <a:ext cx="7543801" cy="4765964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1800" b="1" dirty="0"/>
              <a:t>Die optimale Vorhersage </a:t>
            </a:r>
            <a:r>
              <a:rPr lang="de-DE" sz="1800" dirty="0"/>
              <a:t>berücksichtigt alle Informationsquellen:</a:t>
            </a:r>
          </a:p>
          <a:p>
            <a:pPr lvl="2">
              <a:spcAft>
                <a:spcPts val="0"/>
              </a:spcAft>
            </a:pPr>
            <a:r>
              <a:rPr lang="de-DE" sz="1600" dirty="0"/>
              <a:t>Historische Vorhersagen und zugehörige Beobachtungen</a:t>
            </a:r>
          </a:p>
          <a:p>
            <a:pPr lvl="2">
              <a:spcAft>
                <a:spcPts val="0"/>
              </a:spcAft>
            </a:pPr>
            <a:r>
              <a:rPr lang="de-DE" sz="1600" dirty="0"/>
              <a:t>Ensemble-Läufe zur Abschätzung der Unsicherheit</a:t>
            </a:r>
          </a:p>
          <a:p>
            <a:pPr lvl="2">
              <a:spcAft>
                <a:spcPts val="0"/>
              </a:spcAft>
            </a:pPr>
            <a:r>
              <a:rPr lang="de-DE" sz="1600" dirty="0" err="1"/>
              <a:t>Nowcasting</a:t>
            </a:r>
            <a:r>
              <a:rPr lang="de-DE" sz="1600" dirty="0"/>
              <a:t>-Information der letzten Stunde</a:t>
            </a:r>
            <a:br>
              <a:rPr lang="de-DE" sz="1600" dirty="0"/>
            </a:br>
            <a:endParaRPr lang="de-DE" sz="900" dirty="0"/>
          </a:p>
          <a:p>
            <a:pPr marL="384048" lvl="2" indent="0">
              <a:spcAft>
                <a:spcPts val="0"/>
              </a:spcAft>
              <a:buNone/>
            </a:pPr>
            <a:r>
              <a:rPr lang="de-DE" sz="1600" dirty="0"/>
              <a:t>und berücksichtigt das </a:t>
            </a:r>
            <a:r>
              <a:rPr lang="de-DE" sz="1600" dirty="0" err="1"/>
              <a:t>Cost</a:t>
            </a:r>
            <a:r>
              <a:rPr lang="de-DE" sz="1600" dirty="0"/>
              <a:t>-Loss Verhältnis des Nutzers.</a:t>
            </a:r>
            <a:br>
              <a:rPr lang="de-DE" sz="1600" dirty="0"/>
            </a:br>
            <a:endParaRPr lang="de-DE" sz="1600" dirty="0"/>
          </a:p>
          <a:p>
            <a:pPr>
              <a:spcAft>
                <a:spcPts val="600"/>
              </a:spcAft>
            </a:pPr>
            <a:r>
              <a:rPr lang="de-DE" sz="1800" b="1" dirty="0"/>
              <a:t>Fragestellungen </a:t>
            </a:r>
          </a:p>
          <a:p>
            <a:pPr marL="201168" lvl="1" indent="0">
              <a:spcBef>
                <a:spcPts val="400"/>
              </a:spcBef>
              <a:spcAft>
                <a:spcPts val="0"/>
              </a:spcAft>
              <a:buNone/>
            </a:pPr>
            <a:r>
              <a:rPr lang="de-DE" sz="1700" dirty="0">
                <a:sym typeface="Wingdings"/>
              </a:rPr>
              <a:t>Bietet ML einen Zusatznutzen gegenüber physikalischer Modellierung?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de-DE" sz="1600" dirty="0">
                <a:sym typeface="Wingdings"/>
              </a:rPr>
              <a:t>Welche Methode funktioniert am Besten und wieso?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de-DE" sz="1600" dirty="0">
                <a:sym typeface="Wingdings"/>
              </a:rPr>
              <a:t>Wie hoch ist der Zusatznutzen / Unsicherheit?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de-DE" sz="1600" dirty="0">
                <a:sym typeface="Wingdings"/>
              </a:rPr>
              <a:t>Worin liegt der Zusatznutzen?</a:t>
            </a:r>
          </a:p>
          <a:p>
            <a:pPr lvl="2"/>
            <a:r>
              <a:rPr lang="de-DE" sz="1500" dirty="0">
                <a:sym typeface="Wingdings"/>
              </a:rPr>
              <a:t>Einsparung durch weniger </a:t>
            </a:r>
            <a:r>
              <a:rPr lang="de-DE" sz="1500" dirty="0" err="1">
                <a:sym typeface="Wingdings"/>
              </a:rPr>
              <a:t>Misses</a:t>
            </a:r>
            <a:r>
              <a:rPr lang="de-DE" sz="1500" dirty="0">
                <a:sym typeface="Wingdings"/>
              </a:rPr>
              <a:t> / </a:t>
            </a:r>
            <a:r>
              <a:rPr lang="de-DE" sz="1500" dirty="0" err="1">
                <a:sym typeface="Wingdings"/>
              </a:rPr>
              <a:t>False</a:t>
            </a:r>
            <a:r>
              <a:rPr lang="de-DE" sz="1500" dirty="0">
                <a:sym typeface="Wingdings"/>
              </a:rPr>
              <a:t> Alarms, mehr Hits?</a:t>
            </a:r>
          </a:p>
          <a:p>
            <a:pPr lvl="1">
              <a:spcBef>
                <a:spcPts val="400"/>
              </a:spcBef>
              <a:spcAft>
                <a:spcPts val="0"/>
              </a:spcAft>
            </a:pPr>
            <a:r>
              <a:rPr lang="de-DE" sz="1600" dirty="0">
                <a:sym typeface="Wingdings"/>
              </a:rPr>
              <a:t>Wodurch kommt der Zusatznutzen zustande?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de-DE" sz="1500" dirty="0">
                <a:sym typeface="Wingdings"/>
              </a:rPr>
              <a:t>Nutzung von Ensembledaten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de-DE" sz="1500" dirty="0">
                <a:sym typeface="Wingdings"/>
              </a:rPr>
              <a:t>zeitliche Autokorrelation des </a:t>
            </a:r>
            <a:r>
              <a:rPr lang="de-DE" sz="1500" dirty="0" err="1">
                <a:sym typeface="Wingdings"/>
              </a:rPr>
              <a:t>Prediktanden</a:t>
            </a:r>
            <a:r>
              <a:rPr lang="de-DE" sz="1500" dirty="0">
                <a:sym typeface="Wingdings"/>
              </a:rPr>
              <a:t> (</a:t>
            </a:r>
            <a:r>
              <a:rPr lang="de-DE" sz="1500" dirty="0" err="1">
                <a:sym typeface="Wingdings"/>
              </a:rPr>
              <a:t>Nowcasting</a:t>
            </a:r>
            <a:r>
              <a:rPr lang="de-DE" sz="1500" dirty="0">
                <a:sym typeface="Wingdings"/>
              </a:rPr>
              <a:t>)</a:t>
            </a:r>
          </a:p>
          <a:p>
            <a:pPr lvl="2">
              <a:lnSpc>
                <a:spcPct val="100000"/>
              </a:lnSpc>
              <a:spcAft>
                <a:spcPts val="0"/>
              </a:spcAft>
            </a:pPr>
            <a:r>
              <a:rPr lang="de-DE" sz="1500" dirty="0">
                <a:sym typeface="Wingdings"/>
              </a:rPr>
              <a:t>Nichtlineare Effekte in den </a:t>
            </a:r>
            <a:r>
              <a:rPr lang="de-DE" sz="1500" dirty="0" err="1">
                <a:sym typeface="Wingdings"/>
              </a:rPr>
              <a:t>Prediktoren</a:t>
            </a:r>
            <a:r>
              <a:rPr lang="de-DE" sz="1500" dirty="0">
                <a:sym typeface="Wingdings"/>
              </a:rPr>
              <a:t>, ...</a:t>
            </a:r>
          </a:p>
          <a:p>
            <a:pPr marL="187325" lvl="2" indent="-177800">
              <a:spcAft>
                <a:spcPts val="0"/>
              </a:spcAft>
              <a:buNone/>
            </a:pPr>
            <a:endParaRPr lang="de-DE" sz="1600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A0C0161-15F9-B942-9451-21FBF6EC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5</a:t>
            </a:fld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770181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533236"/>
            <a:ext cx="7543801" cy="4765964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de-DE" sz="1800" b="1" dirty="0"/>
              <a:t>Messdaten: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dirty="0"/>
              <a:t>Zeitraum: Zwei Winter 2016/17 &amp; 2017/18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dirty="0">
                <a:sym typeface="Wingdings"/>
              </a:rPr>
              <a:t>Variablen: 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de-DE" sz="1600" dirty="0">
                <a:sym typeface="Wingdings"/>
              </a:rPr>
              <a:t>T, RH, ff, Sichtweite, versch. Eissensoren &amp; Kameras</a:t>
            </a:r>
          </a:p>
          <a:p>
            <a:pPr lvl="2">
              <a:spcBef>
                <a:spcPts val="0"/>
              </a:spcBef>
              <a:spcAft>
                <a:spcPts val="0"/>
              </a:spcAft>
            </a:pPr>
            <a:r>
              <a:rPr lang="de-DE" sz="1600" dirty="0" err="1">
                <a:sym typeface="Wingdings"/>
              </a:rPr>
              <a:t>Meteorolog</a:t>
            </a:r>
            <a:r>
              <a:rPr lang="de-DE" sz="1600" dirty="0">
                <a:sym typeface="Wingdings"/>
              </a:rPr>
              <a:t>. Vereisung mit Kamera manuell klassifiziert</a:t>
            </a:r>
          </a:p>
          <a:p>
            <a:pPr lvl="2">
              <a:spcBef>
                <a:spcPts val="600"/>
              </a:spcBef>
              <a:spcAft>
                <a:spcPts val="200"/>
              </a:spcAft>
            </a:pPr>
            <a:endParaRPr lang="de-DE" sz="1600" dirty="0">
              <a:sym typeface="Wingdings"/>
            </a:endParaRPr>
          </a:p>
          <a:p>
            <a:pPr>
              <a:spcAft>
                <a:spcPts val="600"/>
              </a:spcAft>
            </a:pPr>
            <a:r>
              <a:rPr lang="de-DE" sz="1800" b="1" dirty="0"/>
              <a:t>Vorhersagedaten: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1700" dirty="0"/>
              <a:t>WRF mit 10 Ensemble </a:t>
            </a:r>
            <a:r>
              <a:rPr lang="de-DE" sz="1700" dirty="0" err="1"/>
              <a:t>Membern</a:t>
            </a:r>
            <a:endParaRPr lang="de-DE" sz="1700" b="1" dirty="0">
              <a:sym typeface="Wingdings"/>
            </a:endParaRP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1700" dirty="0">
                <a:sym typeface="Wingdings"/>
              </a:rPr>
              <a:t>Variablen: </a:t>
            </a:r>
          </a:p>
          <a:p>
            <a:pPr lvl="2">
              <a:spcBef>
                <a:spcPts val="600"/>
              </a:spcBef>
              <a:spcAft>
                <a:spcPts val="200"/>
              </a:spcAft>
            </a:pPr>
            <a:r>
              <a:rPr lang="de-DE" dirty="0">
                <a:sym typeface="Wingdings"/>
              </a:rPr>
              <a:t>alle Modellvariablen (T, p, ff, </a:t>
            </a:r>
            <a:r>
              <a:rPr lang="de-DE" dirty="0" err="1">
                <a:sym typeface="Wingdings"/>
              </a:rPr>
              <a:t>q_vapor</a:t>
            </a:r>
            <a:r>
              <a:rPr lang="de-DE" dirty="0">
                <a:sym typeface="Wingdings"/>
              </a:rPr>
              <a:t>, </a:t>
            </a:r>
            <a:r>
              <a:rPr lang="de-DE" dirty="0" err="1">
                <a:sym typeface="Wingdings"/>
              </a:rPr>
              <a:t>q_cloud</a:t>
            </a:r>
            <a:r>
              <a:rPr lang="de-DE" dirty="0">
                <a:sym typeface="Wingdings"/>
              </a:rPr>
              <a:t>, ...)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1700" dirty="0"/>
              <a:t>Räumliche Auflösung:</a:t>
            </a:r>
          </a:p>
          <a:p>
            <a:pPr lvl="2">
              <a:spcBef>
                <a:spcPts val="600"/>
              </a:spcBef>
              <a:spcAft>
                <a:spcPts val="200"/>
              </a:spcAft>
            </a:pPr>
            <a:r>
              <a:rPr lang="de-DE" dirty="0"/>
              <a:t>Bis zu 2.5 km</a:t>
            </a:r>
          </a:p>
          <a:p>
            <a:pPr lvl="1">
              <a:spcBef>
                <a:spcPts val="600"/>
              </a:spcBef>
              <a:spcAft>
                <a:spcPts val="200"/>
              </a:spcAft>
            </a:pPr>
            <a:r>
              <a:rPr lang="de-DE" sz="1700" dirty="0"/>
              <a:t>Zeitliche Auflösung:</a:t>
            </a:r>
          </a:p>
          <a:p>
            <a:pPr lvl="2">
              <a:spcBef>
                <a:spcPts val="600"/>
              </a:spcBef>
              <a:spcAft>
                <a:spcPts val="200"/>
              </a:spcAft>
            </a:pPr>
            <a:r>
              <a:rPr lang="de-DE" dirty="0"/>
              <a:t>Stündlich, an einigen Punkten 10 </a:t>
            </a:r>
            <a:r>
              <a:rPr lang="de-DE" dirty="0" err="1"/>
              <a:t>minütlich</a:t>
            </a:r>
            <a:endParaRPr lang="de-DE" dirty="0"/>
          </a:p>
        </p:txBody>
      </p:sp>
      <p:sp>
        <p:nvSpPr>
          <p:cNvPr id="12" name="Fußzeilenplatzhalter 2">
            <a:extLst>
              <a:ext uri="{FF2B5EF4-FFF2-40B4-BE49-F238E27FC236}">
                <a16:creationId xmlns:a16="http://schemas.microsoft.com/office/drawing/2014/main" id="{C879CEF6-45DA-9849-951F-3E57D9BF0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13" name="Foliennummernplatzhalter 3">
            <a:extLst>
              <a:ext uri="{FF2B5EF4-FFF2-40B4-BE49-F238E27FC236}">
                <a16:creationId xmlns:a16="http://schemas.microsoft.com/office/drawing/2014/main" id="{EA0C0161-15F9-B942-9451-21FBF6ECD4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6</a:t>
            </a:fld>
            <a:endParaRPr lang="de-DE" sz="1600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ED50D0E1-4AF2-A847-B4FA-D40C46B8D5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9236" y="1533236"/>
            <a:ext cx="2489314" cy="19685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3FAA02C3-2458-7A4F-824E-3BC9AB616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8000" y="3829587"/>
            <a:ext cx="3010550" cy="2286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822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Methoden: </a:t>
            </a:r>
            <a:r>
              <a:rPr lang="de-DE" dirty="0" err="1"/>
              <a:t>Machine</a:t>
            </a:r>
            <a:r>
              <a:rPr lang="de-DE" dirty="0"/>
              <a:t>-Learning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4"/>
              <p:cNvSpPr>
                <a:spLocks noGrp="1"/>
              </p:cNvSpPr>
              <p:nvPr>
                <p:ph idx="4294967295"/>
              </p:nvPr>
            </p:nvSpPr>
            <p:spPr>
              <a:xfrm>
                <a:off x="822959" y="1445080"/>
                <a:ext cx="7543801" cy="4668641"/>
              </a:xfrm>
            </p:spPr>
            <p:txBody>
              <a:bodyPr>
                <a:normAutofit/>
              </a:bodyPr>
              <a:lstStyle/>
              <a:p>
                <a:pPr marL="11113" indent="0">
                  <a:lnSpc>
                    <a:spcPct val="100000"/>
                  </a:lnSpc>
                  <a:spcBef>
                    <a:spcPts val="600"/>
                  </a:spcBef>
                  <a:spcAft>
                    <a:spcPts val="0"/>
                  </a:spcAft>
                  <a:buNone/>
                </a:pPr>
                <a:r>
                  <a:rPr lang="de-DE" dirty="0">
                    <a:sym typeface="Wingdings"/>
                  </a:rPr>
                  <a:t>Supervised Learning: </a:t>
                </a:r>
              </a:p>
              <a:p>
                <a:pPr marL="0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None/>
                </a:pPr>
                <a:r>
                  <a:rPr lang="de-DE" sz="1600" dirty="0">
                    <a:sym typeface="Wingdings"/>
                  </a:rPr>
                  <a:t>Modellierung einer Abbildung f: </a:t>
                </a:r>
                <a14:m>
                  <m:oMath xmlns:m="http://schemas.openxmlformats.org/officeDocument/2006/math">
                    <m:r>
                      <a:rPr lang="de-DE" sz="1600" b="0" i="1" smtClean="0">
                        <a:latin typeface="Cambria Math" panose="02040503050406030204" pitchFamily="18" charset="0"/>
                        <a:sym typeface="Wingdings"/>
                      </a:rPr>
                      <m:t>𝑥</m:t>
                    </m:r>
                    <m:groupChr>
                      <m:groupChrPr>
                        <m:chr m:val="→"/>
                        <m:pos m:val="top"/>
                        <m:ctrlPr>
                          <a:rPr lang="de-DE" sz="1600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groupChrPr>
                      <m:e/>
                    </m:groupChr>
                    <m:r>
                      <a:rPr lang="de-DE" sz="1600" b="0" i="1" smtClean="0">
                        <a:latin typeface="Cambria Math" panose="02040503050406030204" pitchFamily="18" charset="0"/>
                        <a:sym typeface="Wingdings"/>
                      </a:rPr>
                      <m:t>𝑦</m:t>
                    </m:r>
                  </m:oMath>
                </a14:m>
                <a:r>
                  <a:rPr lang="de-DE" sz="1600" dirty="0">
                    <a:sym typeface="Wingdings"/>
                  </a:rPr>
                  <a:t> mit N Datenpaaren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sz="1600" b="0" i="1" smtClean="0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1,</m:t>
                            </m:r>
                          </m:sub>
                        </m:sSub>
                        <m:r>
                          <a:rPr lang="de-DE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 </m:t>
                        </m:r>
                        <m:sSub>
                          <m:sSubPr>
                            <m:ctrlPr>
                              <a:rPr lang="de-DE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de-DE" sz="1600" b="0" i="1" smtClean="0">
                        <a:latin typeface="Cambria Math" panose="02040503050406030204" pitchFamily="18" charset="0"/>
                        <a:sym typeface="Wingdings"/>
                      </a:rPr>
                      <m:t>,  …, </m:t>
                    </m:r>
                    <m:d>
                      <m:dPr>
                        <m:ctrlPr>
                          <a:rPr lang="de-DE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de-DE" sz="1600" i="1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𝑥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𝑁</m:t>
                            </m:r>
                            <m:r>
                              <a:rPr lang="de-DE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,</m:t>
                            </m:r>
                          </m:sub>
                        </m:sSub>
                        <m:r>
                          <a:rPr lang="de-DE" sz="1600" i="1">
                            <a:latin typeface="Cambria Math" panose="02040503050406030204" pitchFamily="18" charset="0"/>
                            <a:sym typeface="Wingdings"/>
                          </a:rPr>
                          <m:t> </m:t>
                        </m:r>
                        <m:sSub>
                          <m:sSubPr>
                            <m:ctrlPr>
                              <a:rPr lang="de-DE" sz="1600" i="1" smtClean="0">
                                <a:latin typeface="Cambria Math" panose="02040503050406030204" pitchFamily="18" charset="0"/>
                                <a:sym typeface="Wingdings"/>
                              </a:rPr>
                            </m:ctrlPr>
                          </m:sSubPr>
                          <m:e>
                            <m:r>
                              <a:rPr lang="de-DE" sz="1600" i="1">
                                <a:latin typeface="Cambria Math" panose="02040503050406030204" pitchFamily="18" charset="0"/>
                                <a:sym typeface="Wingdings"/>
                              </a:rPr>
                              <m:t>𝑦</m:t>
                            </m:r>
                          </m:e>
                          <m:sub>
                            <m:r>
                              <a:rPr lang="de-DE" sz="1600" b="0" i="1" smtClean="0">
                                <a:latin typeface="Cambria Math" panose="02040503050406030204" pitchFamily="18" charset="0"/>
                                <a:sym typeface="Wingdings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de-DE" sz="1600" dirty="0">
                    <a:sym typeface="Wingdings"/>
                  </a:rPr>
                  <a:t> </a:t>
                </a:r>
              </a:p>
              <a:p>
                <a:pPr marL="187325" indent="-177800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:r>
                  <a:rPr lang="de-DE" sz="1600" dirty="0">
                    <a:sym typeface="Wingdings"/>
                  </a:rPr>
                  <a:t>wobei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sym typeface="Wingdings"/>
                          </a:rPr>
                          <m:t>𝑦</m:t>
                        </m:r>
                      </m:e>
                      <m:sub>
                        <m:r>
                          <a:rPr lang="de-DE" sz="1600" b="0" i="1" smtClean="0">
                            <a:latin typeface="Cambria Math" panose="02040503050406030204" pitchFamily="18" charset="0"/>
                            <a:sym typeface="Wingdings"/>
                          </a:rPr>
                          <m:t>𝑖</m:t>
                        </m:r>
                      </m:sub>
                    </m:sSub>
                    <m:r>
                      <a:rPr lang="de-DE" sz="1600" i="1">
                        <a:latin typeface="Cambria Math" panose="02040503050406030204" pitchFamily="18" charset="0"/>
                        <a:sym typeface="Wingdings"/>
                      </a:rPr>
                      <m:t> </m:t>
                    </m:r>
                  </m:oMath>
                </a14:m>
                <a:r>
                  <a:rPr lang="de-DE" sz="1600" dirty="0"/>
                  <a:t>kann je nach Methode auch vektorwertig sein, ist meist jedoch skalar, </a:t>
                </a:r>
                <a:br>
                  <a:rPr lang="de-DE" sz="1600" dirty="0"/>
                </a:br>
                <a:r>
                  <a:rPr lang="de-DE" sz="1600" dirty="0"/>
                  <a:t>z.B.: Anzahl der Blitze</a:t>
                </a:r>
              </a:p>
              <a:p>
                <a:pPr marL="187325" indent="-177800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Font typeface="Courier New" panose="02070309020205020404" pitchFamily="49" charset="0"/>
                  <a:buChar char="o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sym typeface="Wingdings"/>
                          </a:rPr>
                          <m:t>𝑥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sym typeface="Wingdings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1600" dirty="0"/>
                  <a:t> typischerweise aus mehreren </a:t>
                </a:r>
                <a:r>
                  <a:rPr lang="de-DE" sz="1600" dirty="0" err="1"/>
                  <a:t>Prediktoren</a:t>
                </a:r>
                <a:r>
                  <a:rPr lang="de-DE" sz="1600" dirty="0"/>
                  <a:t> besteht, z.B.: CAPE,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𝜔</m:t>
                        </m:r>
                      </m:e>
                      <m:sub>
                        <m:r>
                          <a:rPr lang="de-DE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500</m:t>
                        </m:r>
                      </m:sub>
                    </m:sSub>
                  </m:oMath>
                </a14:m>
                <a:r>
                  <a:rPr lang="de-DE" sz="1600" dirty="0"/>
                  <a:t>, ...</a:t>
                </a:r>
              </a:p>
              <a:p>
                <a:pPr marL="9525" indent="0">
                  <a:lnSpc>
                    <a:spcPct val="100000"/>
                  </a:lnSpc>
                  <a:spcBef>
                    <a:spcPts val="300"/>
                  </a:spcBef>
                  <a:spcAft>
                    <a:spcPts val="0"/>
                  </a:spcAft>
                  <a:buNone/>
                </a:pPr>
                <a:br>
                  <a:rPr lang="de-DE" sz="1600" dirty="0"/>
                </a:br>
                <a:endParaRPr lang="de-DE" sz="1600" dirty="0"/>
              </a:p>
              <a:p>
                <a:pPr marL="0" indent="0">
                  <a:buNone/>
                </a:pPr>
                <a:r>
                  <a:rPr lang="de-DE" sz="1600" dirty="0">
                    <a:sym typeface="Wingdings"/>
                  </a:rPr>
                  <a:t> </a:t>
                </a:r>
                <a:br>
                  <a:rPr lang="de-DE" sz="1600" dirty="0">
                    <a:sym typeface="Wingdings"/>
                  </a:rPr>
                </a:br>
                <a:endParaRPr lang="de-DE" sz="1600" dirty="0">
                  <a:sym typeface="Wingdings"/>
                </a:endParaRPr>
              </a:p>
            </p:txBody>
          </p:sp>
        </mc:Choice>
        <mc:Fallback>
          <p:sp>
            <p:nvSpPr>
              <p:cNvPr id="5" name="Inhaltsplatzhalt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22959" y="1445080"/>
                <a:ext cx="7543801" cy="4668641"/>
              </a:xfrm>
              <a:blipFill>
                <a:blip r:embed="rId3"/>
                <a:stretch>
                  <a:fillRect l="-1849" t="-54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1F6419B-AB65-2B4E-B93F-41CC495189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DBBFCE8-558C-DA43-9337-0B8BF9B5B6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7</a:t>
            </a:fld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4522B074-730F-DD44-8222-7A55CD3E3AB0}"/>
              </a:ext>
            </a:extLst>
          </p:cNvPr>
          <p:cNvSpPr/>
          <p:nvPr/>
        </p:nvSpPr>
        <p:spPr>
          <a:xfrm>
            <a:off x="968062" y="3869488"/>
            <a:ext cx="3479181" cy="1948998"/>
          </a:xfrm>
          <a:prstGeom prst="rect">
            <a:avLst/>
          </a:prstGeom>
          <a:gradFill>
            <a:gsLst>
              <a:gs pos="54000">
                <a:schemeClr val="accent1">
                  <a:lumMod val="5000"/>
                  <a:lumOff val="9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Rechtwinkliges Dreieck 70">
            <a:extLst>
              <a:ext uri="{FF2B5EF4-FFF2-40B4-BE49-F238E27FC236}">
                <a16:creationId xmlns:a16="http://schemas.microsoft.com/office/drawing/2014/main" id="{520C51C9-C0EB-6E41-870C-6FFFFA830D64}"/>
              </a:ext>
            </a:extLst>
          </p:cNvPr>
          <p:cNvSpPr/>
          <p:nvPr/>
        </p:nvSpPr>
        <p:spPr>
          <a:xfrm>
            <a:off x="957987" y="4409009"/>
            <a:ext cx="3110616" cy="1398438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winkliges Dreieck 8">
            <a:extLst>
              <a:ext uri="{FF2B5EF4-FFF2-40B4-BE49-F238E27FC236}">
                <a16:creationId xmlns:a16="http://schemas.microsoft.com/office/drawing/2014/main" id="{52FF00A0-5279-3F4D-A5F1-E19E7412230B}"/>
              </a:ext>
            </a:extLst>
          </p:cNvPr>
          <p:cNvSpPr/>
          <p:nvPr/>
        </p:nvSpPr>
        <p:spPr>
          <a:xfrm rot="10800000">
            <a:off x="99265" y="3928218"/>
            <a:ext cx="4163642" cy="1879229"/>
          </a:xfrm>
          <a:prstGeom prst="rtTriangle">
            <a:avLst/>
          </a:prstGeom>
          <a:solidFill>
            <a:srgbClr val="FF68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8264448C-92E5-7545-9D02-F77A1036C757}"/>
              </a:ext>
            </a:extLst>
          </p:cNvPr>
          <p:cNvSpPr/>
          <p:nvPr/>
        </p:nvSpPr>
        <p:spPr>
          <a:xfrm>
            <a:off x="0" y="3500156"/>
            <a:ext cx="943322" cy="19208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D676C40-9451-B04C-A391-81AC6C0CAEBF}"/>
              </a:ext>
            </a:extLst>
          </p:cNvPr>
          <p:cNvCxnSpPr>
            <a:cxnSpLocks/>
          </p:cNvCxnSpPr>
          <p:nvPr/>
        </p:nvCxnSpPr>
        <p:spPr>
          <a:xfrm flipV="1">
            <a:off x="956911" y="3643963"/>
            <a:ext cx="0" cy="2174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D5E77A3C-F56C-2340-A4FF-C840045A5E50}"/>
              </a:ext>
            </a:extLst>
          </p:cNvPr>
          <p:cNvCxnSpPr>
            <a:cxnSpLocks/>
          </p:cNvCxnSpPr>
          <p:nvPr/>
        </p:nvCxnSpPr>
        <p:spPr>
          <a:xfrm flipV="1">
            <a:off x="956911" y="5818487"/>
            <a:ext cx="3573780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feld 17">
            <a:extLst>
              <a:ext uri="{FF2B5EF4-FFF2-40B4-BE49-F238E27FC236}">
                <a16:creationId xmlns:a16="http://schemas.microsoft.com/office/drawing/2014/main" id="{40E793DF-2650-B842-A164-3F0CCD4A82B4}"/>
              </a:ext>
            </a:extLst>
          </p:cNvPr>
          <p:cNvSpPr txBox="1"/>
          <p:nvPr/>
        </p:nvSpPr>
        <p:spPr>
          <a:xfrm>
            <a:off x="2629471" y="5807449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CAPE (J/kg)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A837262-044E-8043-931A-197D4A33631F}"/>
                  </a:ext>
                </a:extLst>
              </p:cNvPr>
              <p:cNvSpPr txBox="1"/>
              <p:nvPr/>
            </p:nvSpPr>
            <p:spPr>
              <a:xfrm rot="16200000">
                <a:off x="55675" y="4343755"/>
                <a:ext cx="140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𝜔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500</m:t>
                        </m:r>
                      </m:sub>
                    </m:sSub>
                  </m:oMath>
                </a14:m>
                <a:r>
                  <a:rPr lang="de-DE" dirty="0"/>
                  <a:t> (hPa/h)</a:t>
                </a:r>
              </a:p>
            </p:txBody>
          </p:sp>
        </mc:Choice>
        <mc:Fallback xmlns="">
          <p:sp>
            <p:nvSpPr>
              <p:cNvPr id="19" name="Textfeld 18">
                <a:extLst>
                  <a:ext uri="{FF2B5EF4-FFF2-40B4-BE49-F238E27FC236}">
                    <a16:creationId xmlns:a16="http://schemas.microsoft.com/office/drawing/2014/main" id="{6A837262-044E-8043-931A-197D4A336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675" y="4343755"/>
                <a:ext cx="1405962" cy="369332"/>
              </a:xfrm>
              <a:prstGeom prst="rect">
                <a:avLst/>
              </a:prstGeom>
              <a:blipFill>
                <a:blip r:embed="rId4"/>
                <a:stretch>
                  <a:fillRect l="-3333" t="-1786" r="-2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Oval 19">
            <a:extLst>
              <a:ext uri="{FF2B5EF4-FFF2-40B4-BE49-F238E27FC236}">
                <a16:creationId xmlns:a16="http://schemas.microsoft.com/office/drawing/2014/main" id="{48A41EC5-4DB7-514F-BAAC-2A36B99F72E2}"/>
              </a:ext>
            </a:extLst>
          </p:cNvPr>
          <p:cNvSpPr/>
          <p:nvPr/>
        </p:nvSpPr>
        <p:spPr>
          <a:xfrm>
            <a:off x="1302599" y="5493441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ACA4C8FA-98BC-2849-BAFB-259364F0D4A7}"/>
              </a:ext>
            </a:extLst>
          </p:cNvPr>
          <p:cNvSpPr/>
          <p:nvPr/>
        </p:nvSpPr>
        <p:spPr>
          <a:xfrm>
            <a:off x="1135148" y="5200366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8F0780C-1F1B-7A40-BE7E-F1C91EC158F4}"/>
              </a:ext>
            </a:extLst>
          </p:cNvPr>
          <p:cNvSpPr/>
          <p:nvPr/>
        </p:nvSpPr>
        <p:spPr>
          <a:xfrm>
            <a:off x="1437643" y="5275328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6286C0A1-7C1D-E04C-8D21-F6A7385DAB17}"/>
              </a:ext>
            </a:extLst>
          </p:cNvPr>
          <p:cNvSpPr/>
          <p:nvPr/>
        </p:nvSpPr>
        <p:spPr>
          <a:xfrm>
            <a:off x="2015893" y="5573309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2432E-9292-4C47-A205-A8ACF9D3F396}"/>
              </a:ext>
            </a:extLst>
          </p:cNvPr>
          <p:cNvSpPr/>
          <p:nvPr/>
        </p:nvSpPr>
        <p:spPr>
          <a:xfrm>
            <a:off x="1238377" y="4908263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0AEFDE6-BBAE-2344-AD38-5C4C0139B4DE}"/>
              </a:ext>
            </a:extLst>
          </p:cNvPr>
          <p:cNvSpPr/>
          <p:nvPr/>
        </p:nvSpPr>
        <p:spPr>
          <a:xfrm>
            <a:off x="1617210" y="5594472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5204ADE-EEB3-B34C-BA8F-B8EF51A4A9E3}"/>
              </a:ext>
            </a:extLst>
          </p:cNvPr>
          <p:cNvSpPr/>
          <p:nvPr/>
        </p:nvSpPr>
        <p:spPr>
          <a:xfrm>
            <a:off x="1880406" y="4043849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1CB777B-1E0A-9742-A78F-1CAF2DC336A3}"/>
              </a:ext>
            </a:extLst>
          </p:cNvPr>
          <p:cNvSpPr/>
          <p:nvPr/>
        </p:nvSpPr>
        <p:spPr>
          <a:xfrm>
            <a:off x="1978455" y="4359747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FE26740-C59E-B24B-BEC0-067E747C6786}"/>
              </a:ext>
            </a:extLst>
          </p:cNvPr>
          <p:cNvSpPr/>
          <p:nvPr/>
        </p:nvSpPr>
        <p:spPr>
          <a:xfrm>
            <a:off x="3014990" y="4790942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B4716A0-730C-F84A-8EEB-A4A73463F71A}"/>
              </a:ext>
            </a:extLst>
          </p:cNvPr>
          <p:cNvSpPr/>
          <p:nvPr/>
        </p:nvSpPr>
        <p:spPr>
          <a:xfrm>
            <a:off x="2838088" y="4160075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E99B9E5-C098-7D45-8947-EDBF5557BFB1}"/>
              </a:ext>
            </a:extLst>
          </p:cNvPr>
          <p:cNvSpPr/>
          <p:nvPr/>
        </p:nvSpPr>
        <p:spPr>
          <a:xfrm>
            <a:off x="2437453" y="4307222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3BABE79-34F8-7347-B8BF-1888E9C8B489}"/>
              </a:ext>
            </a:extLst>
          </p:cNvPr>
          <p:cNvSpPr/>
          <p:nvPr/>
        </p:nvSpPr>
        <p:spPr>
          <a:xfrm>
            <a:off x="3062474" y="4519741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F597949-0356-C546-96BB-C0BE4B1A3926}"/>
              </a:ext>
            </a:extLst>
          </p:cNvPr>
          <p:cNvSpPr/>
          <p:nvPr/>
        </p:nvSpPr>
        <p:spPr>
          <a:xfrm>
            <a:off x="2779428" y="4495917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B14CB80-E764-EB47-A74B-BD2A347084AA}"/>
              </a:ext>
            </a:extLst>
          </p:cNvPr>
          <p:cNvSpPr/>
          <p:nvPr/>
        </p:nvSpPr>
        <p:spPr>
          <a:xfrm>
            <a:off x="2366557" y="5602102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F9239A00-1D20-8A4D-8CEE-1AEC7EFD68B9}"/>
              </a:ext>
            </a:extLst>
          </p:cNvPr>
          <p:cNvSpPr/>
          <p:nvPr/>
        </p:nvSpPr>
        <p:spPr>
          <a:xfrm>
            <a:off x="1939067" y="5269651"/>
            <a:ext cx="117321" cy="11732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C65FBF5E-7652-EC4E-ACD5-2F9959F8EAA1}"/>
              </a:ext>
            </a:extLst>
          </p:cNvPr>
          <p:cNvCxnSpPr>
            <a:cxnSpLocks/>
          </p:cNvCxnSpPr>
          <p:nvPr/>
        </p:nvCxnSpPr>
        <p:spPr>
          <a:xfrm>
            <a:off x="1013975" y="4383434"/>
            <a:ext cx="3041201" cy="1365284"/>
          </a:xfrm>
          <a:prstGeom prst="line">
            <a:avLst/>
          </a:prstGeom>
          <a:ln w="38100">
            <a:solidFill>
              <a:srgbClr val="16992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hteck 46">
            <a:extLst>
              <a:ext uri="{FF2B5EF4-FFF2-40B4-BE49-F238E27FC236}">
                <a16:creationId xmlns:a16="http://schemas.microsoft.com/office/drawing/2014/main" id="{32DB250D-95B3-8945-87D2-1492FD4004A9}"/>
              </a:ext>
            </a:extLst>
          </p:cNvPr>
          <p:cNvSpPr/>
          <p:nvPr/>
        </p:nvSpPr>
        <p:spPr>
          <a:xfrm>
            <a:off x="5041954" y="3869488"/>
            <a:ext cx="2904056" cy="1948998"/>
          </a:xfrm>
          <a:prstGeom prst="rect">
            <a:avLst/>
          </a:prstGeom>
          <a:gradFill>
            <a:gsLst>
              <a:gs pos="54000">
                <a:schemeClr val="accent1">
                  <a:lumMod val="5000"/>
                  <a:lumOff val="9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Rechteck 72">
            <a:extLst>
              <a:ext uri="{FF2B5EF4-FFF2-40B4-BE49-F238E27FC236}">
                <a16:creationId xmlns:a16="http://schemas.microsoft.com/office/drawing/2014/main" id="{DE5C7165-1080-A340-87F2-B9706E15D39B}"/>
              </a:ext>
            </a:extLst>
          </p:cNvPr>
          <p:cNvSpPr/>
          <p:nvPr/>
        </p:nvSpPr>
        <p:spPr>
          <a:xfrm>
            <a:off x="5064294" y="3825439"/>
            <a:ext cx="2904056" cy="1948998"/>
          </a:xfrm>
          <a:prstGeom prst="rect">
            <a:avLst/>
          </a:prstGeom>
          <a:gradFill>
            <a:gsLst>
              <a:gs pos="0">
                <a:srgbClr val="00B050"/>
              </a:gs>
              <a:gs pos="100000">
                <a:srgbClr val="C00000"/>
              </a:gs>
            </a:gsLst>
            <a:lin ang="198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mit Pfeil 47">
            <a:extLst>
              <a:ext uri="{FF2B5EF4-FFF2-40B4-BE49-F238E27FC236}">
                <a16:creationId xmlns:a16="http://schemas.microsoft.com/office/drawing/2014/main" id="{EB4F5FC7-1E6A-374E-B8DC-0FD3A2F17C6C}"/>
              </a:ext>
            </a:extLst>
          </p:cNvPr>
          <p:cNvCxnSpPr>
            <a:cxnSpLocks/>
          </p:cNvCxnSpPr>
          <p:nvPr/>
        </p:nvCxnSpPr>
        <p:spPr>
          <a:xfrm flipV="1">
            <a:off x="5030802" y="3643963"/>
            <a:ext cx="0" cy="2174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Gerade Verbindung mit Pfeil 48">
            <a:extLst>
              <a:ext uri="{FF2B5EF4-FFF2-40B4-BE49-F238E27FC236}">
                <a16:creationId xmlns:a16="http://schemas.microsoft.com/office/drawing/2014/main" id="{B6C944FE-474A-4442-AD71-3795D38DDDC1}"/>
              </a:ext>
            </a:extLst>
          </p:cNvPr>
          <p:cNvCxnSpPr>
            <a:cxnSpLocks/>
          </p:cNvCxnSpPr>
          <p:nvPr/>
        </p:nvCxnSpPr>
        <p:spPr>
          <a:xfrm flipV="1">
            <a:off x="5030802" y="5818488"/>
            <a:ext cx="300392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feld 49">
            <a:extLst>
              <a:ext uri="{FF2B5EF4-FFF2-40B4-BE49-F238E27FC236}">
                <a16:creationId xmlns:a16="http://schemas.microsoft.com/office/drawing/2014/main" id="{CB194BA7-9A65-2348-BDC8-9DC6C7B74622}"/>
              </a:ext>
            </a:extLst>
          </p:cNvPr>
          <p:cNvSpPr txBox="1"/>
          <p:nvPr/>
        </p:nvSpPr>
        <p:spPr>
          <a:xfrm>
            <a:off x="6703362" y="5807449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CAPE (J/kg)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5F42B83-79C7-E243-9F1A-EEDD4B67E01B}"/>
                  </a:ext>
                </a:extLst>
              </p:cNvPr>
              <p:cNvSpPr txBox="1"/>
              <p:nvPr/>
            </p:nvSpPr>
            <p:spPr>
              <a:xfrm rot="16200000">
                <a:off x="4129566" y="4343755"/>
                <a:ext cx="140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𝜔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500</m:t>
                        </m:r>
                      </m:sub>
                    </m:sSub>
                  </m:oMath>
                </a14:m>
                <a:r>
                  <a:rPr lang="de-DE" dirty="0"/>
                  <a:t> (hPa/h)</a:t>
                </a:r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75F42B83-79C7-E243-9F1A-EEDD4B67E0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129566" y="4343755"/>
                <a:ext cx="1405962" cy="369332"/>
              </a:xfrm>
              <a:prstGeom prst="rect">
                <a:avLst/>
              </a:prstGeom>
              <a:blipFill>
                <a:blip r:embed="rId5"/>
                <a:stretch>
                  <a:fillRect l="-6667" t="-1786" r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Oval 57">
            <a:extLst>
              <a:ext uri="{FF2B5EF4-FFF2-40B4-BE49-F238E27FC236}">
                <a16:creationId xmlns:a16="http://schemas.microsoft.com/office/drawing/2014/main" id="{19B3FCAC-AF54-774F-97FD-515C542FC755}"/>
              </a:ext>
            </a:extLst>
          </p:cNvPr>
          <p:cNvSpPr/>
          <p:nvPr/>
        </p:nvSpPr>
        <p:spPr>
          <a:xfrm>
            <a:off x="7279034" y="5573309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E7B66B7D-2D85-8141-8A8B-679AD70B539B}"/>
              </a:ext>
            </a:extLst>
          </p:cNvPr>
          <p:cNvSpPr/>
          <p:nvPr/>
        </p:nvSpPr>
        <p:spPr>
          <a:xfrm>
            <a:off x="5754486" y="4124972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2D7E4BED-C03A-CD40-9E07-814B45FBE1EE}"/>
              </a:ext>
            </a:extLst>
          </p:cNvPr>
          <p:cNvSpPr/>
          <p:nvPr/>
        </p:nvSpPr>
        <p:spPr>
          <a:xfrm>
            <a:off x="6721014" y="4879472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464D534E-1C35-9144-B322-5795BBEC56E1}"/>
              </a:ext>
            </a:extLst>
          </p:cNvPr>
          <p:cNvSpPr/>
          <p:nvPr/>
        </p:nvSpPr>
        <p:spPr>
          <a:xfrm>
            <a:off x="7167731" y="5339415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F3D21990-D609-C745-A655-CE31E93E6A59}"/>
              </a:ext>
            </a:extLst>
          </p:cNvPr>
          <p:cNvSpPr/>
          <p:nvPr/>
        </p:nvSpPr>
        <p:spPr>
          <a:xfrm>
            <a:off x="7475359" y="5305724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0BEA68E9-CD91-9D40-9AD8-4D664835772C}"/>
              </a:ext>
            </a:extLst>
          </p:cNvPr>
          <p:cNvSpPr/>
          <p:nvPr/>
        </p:nvSpPr>
        <p:spPr>
          <a:xfrm>
            <a:off x="6274465" y="4577586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66930BF7-0100-6F4F-A077-050AAA655993}"/>
              </a:ext>
            </a:extLst>
          </p:cNvPr>
          <p:cNvSpPr/>
          <p:nvPr/>
        </p:nvSpPr>
        <p:spPr>
          <a:xfrm>
            <a:off x="7444589" y="5080711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587F005-81F1-B04F-BF92-DC639F75FF64}"/>
              </a:ext>
            </a:extLst>
          </p:cNvPr>
          <p:cNvSpPr/>
          <p:nvPr/>
        </p:nvSpPr>
        <p:spPr>
          <a:xfrm>
            <a:off x="5407101" y="4670972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95A64A70-7A01-974C-9B5A-587299A4943E}"/>
              </a:ext>
            </a:extLst>
          </p:cNvPr>
          <p:cNvSpPr/>
          <p:nvPr/>
        </p:nvSpPr>
        <p:spPr>
          <a:xfrm>
            <a:off x="5234964" y="5493441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DB8BE828-6FF3-EE47-97AF-B784DDD8000F}"/>
              </a:ext>
            </a:extLst>
          </p:cNvPr>
          <p:cNvSpPr/>
          <p:nvPr/>
        </p:nvSpPr>
        <p:spPr>
          <a:xfrm>
            <a:off x="5382903" y="5175126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4ADA9978-20C5-1248-81AA-4951F270062F}"/>
              </a:ext>
            </a:extLst>
          </p:cNvPr>
          <p:cNvSpPr/>
          <p:nvPr/>
        </p:nvSpPr>
        <p:spPr>
          <a:xfrm>
            <a:off x="5541696" y="4950315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EDD10D02-ADD8-9F4A-9468-6D3AB56A6768}"/>
              </a:ext>
            </a:extLst>
          </p:cNvPr>
          <p:cNvSpPr/>
          <p:nvPr/>
        </p:nvSpPr>
        <p:spPr>
          <a:xfrm>
            <a:off x="5580756" y="5486142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CC1E7B4F-F590-3B42-8DB2-6F75B2AAB9C0}"/>
              </a:ext>
            </a:extLst>
          </p:cNvPr>
          <p:cNvSpPr/>
          <p:nvPr/>
        </p:nvSpPr>
        <p:spPr>
          <a:xfrm>
            <a:off x="5885650" y="5303636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75AF2A95-0C41-464B-8620-6C4E25EBD351}"/>
              </a:ext>
            </a:extLst>
          </p:cNvPr>
          <p:cNvSpPr/>
          <p:nvPr/>
        </p:nvSpPr>
        <p:spPr>
          <a:xfrm>
            <a:off x="6293566" y="5351107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15185317-5DFB-2C42-94C6-3BD79062BA82}"/>
              </a:ext>
            </a:extLst>
          </p:cNvPr>
          <p:cNvSpPr/>
          <p:nvPr/>
        </p:nvSpPr>
        <p:spPr>
          <a:xfrm>
            <a:off x="6206553" y="5095519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B86BB8F9-5DE9-A74A-A4A2-2338F24EABF2}"/>
              </a:ext>
            </a:extLst>
          </p:cNvPr>
          <p:cNvSpPr/>
          <p:nvPr/>
        </p:nvSpPr>
        <p:spPr>
          <a:xfrm>
            <a:off x="5813147" y="4790941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B8AE97A-0830-4848-8CA9-EADC36BD76A8}"/>
              </a:ext>
            </a:extLst>
          </p:cNvPr>
          <p:cNvSpPr/>
          <p:nvPr/>
        </p:nvSpPr>
        <p:spPr>
          <a:xfrm>
            <a:off x="5858633" y="5062254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4202835F-DFD9-7E44-86A1-35FF595CDCE9}"/>
              </a:ext>
            </a:extLst>
          </p:cNvPr>
          <p:cNvSpPr/>
          <p:nvPr/>
        </p:nvSpPr>
        <p:spPr>
          <a:xfrm>
            <a:off x="6541534" y="5164754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21ACE0DE-AD56-8741-9927-CC7D35606796}"/>
              </a:ext>
            </a:extLst>
          </p:cNvPr>
          <p:cNvSpPr/>
          <p:nvPr/>
        </p:nvSpPr>
        <p:spPr>
          <a:xfrm>
            <a:off x="6648586" y="5436237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DECB06F7-EB5E-C446-87A1-C311A2AC41E0}"/>
              </a:ext>
            </a:extLst>
          </p:cNvPr>
          <p:cNvSpPr/>
          <p:nvPr/>
        </p:nvSpPr>
        <p:spPr>
          <a:xfrm>
            <a:off x="6079430" y="4787744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87FB096-A4F3-DE4E-82E3-AE721F48EB77}"/>
              </a:ext>
            </a:extLst>
          </p:cNvPr>
          <p:cNvSpPr/>
          <p:nvPr/>
        </p:nvSpPr>
        <p:spPr>
          <a:xfrm>
            <a:off x="6986642" y="5486695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418FB68E-05FD-6640-B674-12A1A6CF0004}"/>
              </a:ext>
            </a:extLst>
          </p:cNvPr>
          <p:cNvSpPr/>
          <p:nvPr/>
        </p:nvSpPr>
        <p:spPr>
          <a:xfrm>
            <a:off x="5938866" y="4502867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44D4F62-93A1-7B46-BF9F-D33CD272267D}"/>
              </a:ext>
            </a:extLst>
          </p:cNvPr>
          <p:cNvSpPr/>
          <p:nvPr/>
        </p:nvSpPr>
        <p:spPr>
          <a:xfrm>
            <a:off x="6620272" y="4437406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78DDB7D7-878B-E940-9655-92849EFBF940}"/>
              </a:ext>
            </a:extLst>
          </p:cNvPr>
          <p:cNvSpPr/>
          <p:nvPr/>
        </p:nvSpPr>
        <p:spPr>
          <a:xfrm>
            <a:off x="6561612" y="4664027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FA0D493A-ABD6-164A-BBD8-2C7C36B78E36}"/>
              </a:ext>
            </a:extLst>
          </p:cNvPr>
          <p:cNvSpPr/>
          <p:nvPr/>
        </p:nvSpPr>
        <p:spPr>
          <a:xfrm>
            <a:off x="6368759" y="4889058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EE496A9C-3BA3-224C-9ED2-4AE37DA64180}"/>
              </a:ext>
            </a:extLst>
          </p:cNvPr>
          <p:cNvSpPr/>
          <p:nvPr/>
        </p:nvSpPr>
        <p:spPr>
          <a:xfrm>
            <a:off x="5628578" y="4409009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93D105E7-C8A1-A648-A0B8-368E62C4A65F}"/>
              </a:ext>
            </a:extLst>
          </p:cNvPr>
          <p:cNvSpPr/>
          <p:nvPr/>
        </p:nvSpPr>
        <p:spPr>
          <a:xfrm>
            <a:off x="6877434" y="5170711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5FBEA6F8-16F8-7748-9AEC-5C14F8F03D21}"/>
              </a:ext>
            </a:extLst>
          </p:cNvPr>
          <p:cNvSpPr/>
          <p:nvPr/>
        </p:nvSpPr>
        <p:spPr>
          <a:xfrm>
            <a:off x="6981576" y="4910348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72060631-4BF6-CE42-A8D7-45045F6F9596}"/>
              </a:ext>
            </a:extLst>
          </p:cNvPr>
          <p:cNvSpPr/>
          <p:nvPr/>
        </p:nvSpPr>
        <p:spPr>
          <a:xfrm>
            <a:off x="7167731" y="5094808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C8D35422-CAFE-874A-BF9A-422BF60CFA4F}"/>
              </a:ext>
            </a:extLst>
          </p:cNvPr>
          <p:cNvSpPr/>
          <p:nvPr/>
        </p:nvSpPr>
        <p:spPr>
          <a:xfrm>
            <a:off x="6170802" y="4370790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116" name="Textfeld 115">
            <a:extLst>
              <a:ext uri="{FF2B5EF4-FFF2-40B4-BE49-F238E27FC236}">
                <a16:creationId xmlns:a16="http://schemas.microsoft.com/office/drawing/2014/main" id="{5961462E-803B-F348-80BC-8CA0E31CA0B2}"/>
              </a:ext>
            </a:extLst>
          </p:cNvPr>
          <p:cNvSpPr txBox="1"/>
          <p:nvPr/>
        </p:nvSpPr>
        <p:spPr>
          <a:xfrm>
            <a:off x="861082" y="3217378"/>
            <a:ext cx="35861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ym typeface="Wingdings"/>
              </a:rPr>
              <a:t>Classification</a:t>
            </a:r>
            <a:r>
              <a:rPr lang="de-DE" sz="1600" dirty="0">
                <a:sym typeface="Wingdings"/>
              </a:rPr>
              <a:t>: Auftreten von &gt; 0 Blitze</a:t>
            </a:r>
            <a:endParaRPr lang="de-DE" sz="1600" dirty="0"/>
          </a:p>
        </p:txBody>
      </p:sp>
      <p:sp>
        <p:nvSpPr>
          <p:cNvPr id="117" name="Textfeld 116">
            <a:extLst>
              <a:ext uri="{FF2B5EF4-FFF2-40B4-BE49-F238E27FC236}">
                <a16:creationId xmlns:a16="http://schemas.microsoft.com/office/drawing/2014/main" id="{4C19EFE3-4539-E142-8BCA-CE3824ADFE8B}"/>
              </a:ext>
            </a:extLst>
          </p:cNvPr>
          <p:cNvSpPr txBox="1"/>
          <p:nvPr/>
        </p:nvSpPr>
        <p:spPr>
          <a:xfrm>
            <a:off x="4735571" y="3240813"/>
            <a:ext cx="3396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ym typeface="Wingdings"/>
              </a:rPr>
              <a:t>Regression</a:t>
            </a:r>
            <a:r>
              <a:rPr lang="de-DE" sz="1600" dirty="0">
                <a:sym typeface="Wingdings"/>
              </a:rPr>
              <a:t>: </a:t>
            </a:r>
            <a:r>
              <a:rPr lang="de-DE" sz="1600" dirty="0" err="1">
                <a:sym typeface="Wingdings"/>
              </a:rPr>
              <a:t>Wieviele</a:t>
            </a:r>
            <a:r>
              <a:rPr lang="de-DE" sz="1600" dirty="0">
                <a:sym typeface="Wingdings"/>
              </a:rPr>
              <a:t> Blitze treten auf?</a:t>
            </a:r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4F6096E-128D-3D4F-A9AA-86CC58E12BF0}"/>
                  </a:ext>
                </a:extLst>
              </p:cNvPr>
              <p:cNvSpPr txBox="1"/>
              <p:nvPr/>
            </p:nvSpPr>
            <p:spPr>
              <a:xfrm>
                <a:off x="1372506" y="3500156"/>
                <a:ext cx="3084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dirty="0"/>
                            <m:t>(</m:t>
                          </m:r>
                          <m:r>
                            <m:rPr>
                              <m:nor/>
                            </m:rPr>
                            <a:rPr lang="de-DE" b="0" i="0" dirty="0" smtClean="0"/>
                            <m:t>CAPE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sub>
                          </m:sSub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dirty="0" smtClean="0">
                              <a:latin typeface="Cambria Math" panose="02040503050406030204" pitchFamily="18" charset="0"/>
                            </a:rPr>
                            <m:t>Blitze</m:t>
                          </m:r>
                          <m:r>
                            <a:rPr lang="de-DE" b="0" i="0" dirty="0" smtClean="0">
                              <a:latin typeface="Cambria Math" panose="02040503050406030204" pitchFamily="18" charset="0"/>
                            </a:rPr>
                            <m:t> 0/1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04F6096E-128D-3D4F-A9AA-86CC58E12B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72506" y="3500156"/>
                <a:ext cx="3084812" cy="369332"/>
              </a:xfrm>
              <a:prstGeom prst="rect">
                <a:avLst/>
              </a:prstGeom>
              <a:blipFill>
                <a:blip r:embed="rId6"/>
                <a:stretch>
                  <a:fillRect l="-412" b="-1379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C160E9B2-EC33-B949-8CD9-EE720E9D291A}"/>
                  </a:ext>
                </a:extLst>
              </p:cNvPr>
              <p:cNvSpPr txBox="1"/>
              <p:nvPr/>
            </p:nvSpPr>
            <p:spPr>
              <a:xfrm>
                <a:off x="5237268" y="3497726"/>
                <a:ext cx="3084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dirty="0"/>
                            <m:t>(</m:t>
                          </m:r>
                          <m:r>
                            <m:rPr>
                              <m:nor/>
                            </m:rPr>
                            <a:rPr lang="de-DE" b="0" i="0" dirty="0" smtClean="0"/>
                            <m:t>CAPE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sub>
                          </m:sSub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0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lang="de-DE" dirty="0" smtClean="0">
                              <a:latin typeface="Cambria Math" panose="02040503050406030204" pitchFamily="18" charset="0"/>
                            </a:rPr>
                            <m:t>Blitze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72" name="Textfeld 71">
                <a:extLst>
                  <a:ext uri="{FF2B5EF4-FFF2-40B4-BE49-F238E27FC236}">
                    <a16:creationId xmlns:a16="http://schemas.microsoft.com/office/drawing/2014/main" id="{C160E9B2-EC33-B949-8CD9-EE720E9D29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7268" y="3497726"/>
                <a:ext cx="3084812" cy="369332"/>
              </a:xfrm>
              <a:prstGeom prst="rect">
                <a:avLst/>
              </a:prstGeom>
              <a:blipFill>
                <a:blip r:embed="rId7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hteck 73">
            <a:extLst>
              <a:ext uri="{FF2B5EF4-FFF2-40B4-BE49-F238E27FC236}">
                <a16:creationId xmlns:a16="http://schemas.microsoft.com/office/drawing/2014/main" id="{43FA5F1A-924F-DD49-AFE6-7BBBB25AA6BF}"/>
              </a:ext>
            </a:extLst>
          </p:cNvPr>
          <p:cNvSpPr/>
          <p:nvPr/>
        </p:nvSpPr>
        <p:spPr>
          <a:xfrm>
            <a:off x="8228986" y="3889184"/>
            <a:ext cx="102807" cy="1893111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C00000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48BF42D4-1C69-A54A-A1FB-84D8A2BB9B3E}"/>
              </a:ext>
            </a:extLst>
          </p:cNvPr>
          <p:cNvSpPr txBox="1"/>
          <p:nvPr/>
        </p:nvSpPr>
        <p:spPr>
          <a:xfrm>
            <a:off x="8332484" y="3743552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</a:t>
            </a:r>
          </a:p>
        </p:txBody>
      </p:sp>
      <p:sp>
        <p:nvSpPr>
          <p:cNvPr id="98" name="Textfeld 97">
            <a:extLst>
              <a:ext uri="{FF2B5EF4-FFF2-40B4-BE49-F238E27FC236}">
                <a16:creationId xmlns:a16="http://schemas.microsoft.com/office/drawing/2014/main" id="{3800A023-9E78-7540-9B70-602F21D40F6F}"/>
              </a:ext>
            </a:extLst>
          </p:cNvPr>
          <p:cNvSpPr txBox="1"/>
          <p:nvPr/>
        </p:nvSpPr>
        <p:spPr>
          <a:xfrm>
            <a:off x="8383234" y="55897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9973398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0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8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1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3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8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1" grpId="0" animBg="1"/>
      <p:bldP spid="9" grpId="0" animBg="1"/>
      <p:bldP spid="18" grpId="0"/>
      <p:bldP spid="19" grpId="0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47" grpId="0" animBg="1"/>
      <p:bldP spid="73" grpId="1" animBg="1"/>
      <p:bldP spid="50" grpId="0"/>
      <p:bldP spid="51" grpId="0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116" grpId="0"/>
      <p:bldP spid="117" grpId="0"/>
      <p:bldP spid="6" grpId="0"/>
      <p:bldP spid="72" grpId="0"/>
      <p:bldP spid="72" grpId="1"/>
      <p:bldP spid="74" grpId="0" animBg="1"/>
      <p:bldP spid="12" grpId="0"/>
      <p:bldP spid="9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474838"/>
            <a:ext cx="7543801" cy="4842835"/>
          </a:xfrm>
        </p:spPr>
        <p:txBody>
          <a:bodyPr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300" dirty="0"/>
              <a:t>Beispiel: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2300" dirty="0"/>
              <a:t>Lineare Regression unter Minimierung der Fehlerquadrate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800" dirty="0"/>
              <a:t>Ziel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800" dirty="0"/>
              <a:t>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Methoden: Statistical Learning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480108B5-1B4F-8442-8DD3-3906E5A9A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5E28811D-D8B7-E540-8C7A-1C552CFBA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8</a:t>
            </a:fld>
            <a:endParaRPr lang="de-DE" sz="1600" dirty="0"/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AFDEE07E-047A-0242-A97D-70C04E5AC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1801" y="2504891"/>
            <a:ext cx="2376339" cy="287335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88BC9A20-2613-6445-BA0C-A52D16721FFD}"/>
              </a:ext>
            </a:extLst>
          </p:cNvPr>
          <p:cNvSpPr txBox="1"/>
          <p:nvPr/>
        </p:nvSpPr>
        <p:spPr>
          <a:xfrm>
            <a:off x="6041751" y="2864170"/>
            <a:ext cx="18662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de-DE" dirty="0"/>
              <a:t>x ... Taupunkt 18z </a:t>
            </a:r>
          </a:p>
          <a:p>
            <a:pPr lvl="0">
              <a:defRPr/>
            </a:pPr>
            <a:r>
              <a:rPr lang="de-DE" dirty="0" err="1"/>
              <a:t>y</a:t>
            </a:r>
            <a:r>
              <a:rPr lang="de-DE" dirty="0"/>
              <a:t> ... </a:t>
            </a:r>
            <a:r>
              <a:rPr lang="de-DE" dirty="0" err="1"/>
              <a:t>T_min</a:t>
            </a:r>
            <a:r>
              <a:rPr lang="de-DE" dirty="0"/>
              <a:t> 18-06z</a:t>
            </a: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F0311E96-4F7C-104C-B48E-188F3FC767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3031" y="3228878"/>
            <a:ext cx="1678316" cy="908367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E239481A-A0F4-A24B-ABB8-491C88BFD971}"/>
              </a:ext>
            </a:extLst>
          </p:cNvPr>
          <p:cNvSpPr txBox="1"/>
          <p:nvPr/>
        </p:nvSpPr>
        <p:spPr>
          <a:xfrm>
            <a:off x="4494607" y="2490516"/>
            <a:ext cx="1398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Datenpaare: 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9CA45C7-9C04-2A45-A0CD-9E58244CA335}"/>
              </a:ext>
            </a:extLst>
          </p:cNvPr>
          <p:cNvSpPr txBox="1"/>
          <p:nvPr/>
        </p:nvSpPr>
        <p:spPr>
          <a:xfrm>
            <a:off x="751353" y="4374377"/>
            <a:ext cx="54633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ym typeface="Wingdings" pitchFamily="2" charset="2"/>
              </a:rPr>
              <a:t> </a:t>
            </a:r>
            <a:r>
              <a:rPr lang="de-DE" b="1" dirty="0" err="1"/>
              <a:t>Empirical</a:t>
            </a:r>
            <a:r>
              <a:rPr lang="de-DE" b="1" dirty="0"/>
              <a:t> </a:t>
            </a:r>
            <a:r>
              <a:rPr lang="de-DE" b="1" dirty="0" err="1"/>
              <a:t>Risk</a:t>
            </a:r>
            <a:r>
              <a:rPr lang="de-DE" b="1" dirty="0"/>
              <a:t> </a:t>
            </a:r>
            <a:r>
              <a:rPr lang="de-DE" b="1" dirty="0" err="1"/>
              <a:t>Minimization</a:t>
            </a:r>
            <a:r>
              <a:rPr lang="de-DE" b="1" dirty="0"/>
              <a:t> </a:t>
            </a:r>
            <a:r>
              <a:rPr lang="de-DE" dirty="0"/>
              <a:t>(</a:t>
            </a:r>
            <a:r>
              <a:rPr lang="de-DE" dirty="0" err="1"/>
              <a:t>Vapnik</a:t>
            </a:r>
            <a:r>
              <a:rPr lang="de-DE" dirty="0"/>
              <a:t> &amp; </a:t>
            </a:r>
            <a:r>
              <a:rPr lang="de-DE" dirty="0" err="1"/>
              <a:t>Chervonenkis</a:t>
            </a:r>
            <a:r>
              <a:rPr lang="de-DE" dirty="0"/>
              <a:t>)</a:t>
            </a:r>
            <a:endParaRPr lang="de-DE" b="1" dirty="0"/>
          </a:p>
          <a:p>
            <a:endParaRPr lang="de-DE" dirty="0"/>
          </a:p>
        </p:txBody>
      </p:sp>
      <p:pic>
        <p:nvPicPr>
          <p:cNvPr id="25" name="Grafik 24">
            <a:extLst>
              <a:ext uri="{FF2B5EF4-FFF2-40B4-BE49-F238E27FC236}">
                <a16:creationId xmlns:a16="http://schemas.microsoft.com/office/drawing/2014/main" id="{E7831BAB-FD2D-CA4A-AD30-54F39D442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8689" y="5141801"/>
            <a:ext cx="3399861" cy="1043817"/>
          </a:xfrm>
          <a:prstGeom prst="rect">
            <a:avLst/>
          </a:prstGeom>
        </p:spPr>
      </p:pic>
      <p:pic>
        <p:nvPicPr>
          <p:cNvPr id="26" name="Grafik 25">
            <a:extLst>
              <a:ext uri="{FF2B5EF4-FFF2-40B4-BE49-F238E27FC236}">
                <a16:creationId xmlns:a16="http://schemas.microsoft.com/office/drawing/2014/main" id="{CD0BD80A-ACF3-4E4D-8A85-7336D14E12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434" y="4967552"/>
            <a:ext cx="4334913" cy="357694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38217A05-5C92-D444-9BF5-F532594D9D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3775" y="2490516"/>
            <a:ext cx="1874232" cy="298791"/>
          </a:xfrm>
          <a:prstGeom prst="rect">
            <a:avLst/>
          </a:prstGeom>
        </p:spPr>
      </p:pic>
      <p:sp>
        <p:nvSpPr>
          <p:cNvPr id="28" name="Textfeld 27">
            <a:extLst>
              <a:ext uri="{FF2B5EF4-FFF2-40B4-BE49-F238E27FC236}">
                <a16:creationId xmlns:a16="http://schemas.microsoft.com/office/drawing/2014/main" id="{C3F17AAC-5DDD-FE4D-940F-0CF55DF06149}"/>
              </a:ext>
            </a:extLst>
          </p:cNvPr>
          <p:cNvSpPr txBox="1"/>
          <p:nvPr/>
        </p:nvSpPr>
        <p:spPr>
          <a:xfrm>
            <a:off x="743696" y="3051795"/>
            <a:ext cx="2665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de-DE" dirty="0"/>
              <a:t>Güte des Modells: </a:t>
            </a:r>
          </a:p>
          <a:p>
            <a:pPr lvl="0">
              <a:defRPr/>
            </a:pPr>
            <a:r>
              <a:rPr lang="de-DE" dirty="0"/>
              <a:t>Summe quadrierter Fehler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4792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/>
              <a:t>Methoden: Statistical Learning </a:t>
            </a:r>
            <a:r>
              <a:rPr lang="de-DE" dirty="0" err="1"/>
              <a:t>Theory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22959" y="1474838"/>
            <a:ext cx="7543801" cy="4730019"/>
          </a:xfrm>
        </p:spPr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800" dirty="0"/>
              <a:t>Problem mit </a:t>
            </a:r>
            <a:r>
              <a:rPr lang="de-DE" sz="1800" dirty="0" err="1"/>
              <a:t>Empirical</a:t>
            </a:r>
            <a:r>
              <a:rPr lang="de-DE" sz="1800" dirty="0"/>
              <a:t> </a:t>
            </a:r>
            <a:r>
              <a:rPr lang="de-DE" sz="1800" dirty="0" err="1"/>
              <a:t>Risk</a:t>
            </a:r>
            <a:r>
              <a:rPr lang="de-DE" sz="1800" dirty="0"/>
              <a:t> </a:t>
            </a:r>
            <a:r>
              <a:rPr lang="de-DE" sz="1800" dirty="0" err="1"/>
              <a:t>Minimization</a:t>
            </a:r>
            <a:r>
              <a:rPr lang="de-DE" sz="1800" dirty="0"/>
              <a:t>?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800" dirty="0"/>
              <a:t>Beispiel: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de-DE" sz="1800" dirty="0"/>
              <a:t>Blitzvorhersage mit </a:t>
            </a:r>
            <a:r>
              <a:rPr lang="de-DE" sz="1800" i="1" dirty="0" err="1"/>
              <a:t>Nearest</a:t>
            </a:r>
            <a:r>
              <a:rPr lang="de-DE" sz="1800" i="1" dirty="0"/>
              <a:t> </a:t>
            </a:r>
            <a:r>
              <a:rPr lang="de-DE" sz="1800" i="1" dirty="0" err="1"/>
              <a:t>Neighbor</a:t>
            </a:r>
            <a:endParaRPr lang="de-DE" sz="2300" i="1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sz="1800" dirty="0"/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de-DE" dirty="0"/>
          </a:p>
        </p:txBody>
      </p:sp>
      <p:sp>
        <p:nvSpPr>
          <p:cNvPr id="8" name="Fußzeilenplatzhalter 2">
            <a:extLst>
              <a:ext uri="{FF2B5EF4-FFF2-40B4-BE49-F238E27FC236}">
                <a16:creationId xmlns:a16="http://schemas.microsoft.com/office/drawing/2014/main" id="{480108B5-1B4F-8442-8DD3-3906E5A9A3F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22959" y="6438766"/>
            <a:ext cx="7154393" cy="365125"/>
          </a:xfrm>
        </p:spPr>
        <p:txBody>
          <a:bodyPr/>
          <a:lstStyle/>
          <a:p>
            <a:r>
              <a:rPr lang="de-DE" sz="1400" dirty="0"/>
              <a:t>The </a:t>
            </a:r>
            <a:r>
              <a:rPr lang="de-DE" sz="1400" dirty="0" err="1"/>
              <a:t>added</a:t>
            </a:r>
            <a:r>
              <a:rPr lang="de-DE" sz="1400" dirty="0"/>
              <a:t> </a:t>
            </a:r>
            <a:r>
              <a:rPr lang="de-DE" sz="1400" dirty="0" err="1"/>
              <a:t>value</a:t>
            </a:r>
            <a:r>
              <a:rPr lang="de-DE" sz="1400" dirty="0"/>
              <a:t> </a:t>
            </a:r>
            <a:r>
              <a:rPr lang="de-DE" sz="1400" dirty="0" err="1"/>
              <a:t>of</a:t>
            </a:r>
            <a:r>
              <a:rPr lang="de-DE" sz="1400" dirty="0"/>
              <a:t> </a:t>
            </a:r>
            <a:r>
              <a:rPr lang="de-DE" sz="1400" dirty="0" err="1"/>
              <a:t>machine-learning</a:t>
            </a:r>
            <a:r>
              <a:rPr lang="de-DE" sz="1400" dirty="0"/>
              <a:t> </a:t>
            </a:r>
            <a:r>
              <a:rPr lang="de-DE" sz="1400" dirty="0" err="1"/>
              <a:t>methods</a:t>
            </a:r>
            <a:r>
              <a:rPr lang="de-DE" sz="1400" dirty="0"/>
              <a:t> in </a:t>
            </a:r>
            <a:r>
              <a:rPr lang="de-DE" sz="1400" dirty="0" err="1"/>
              <a:t>forecasting</a:t>
            </a:r>
            <a:r>
              <a:rPr lang="de-DE" sz="1400" dirty="0"/>
              <a:t> wind </a:t>
            </a:r>
            <a:r>
              <a:rPr lang="de-DE" sz="1400" dirty="0" err="1"/>
              <a:t>turbine</a:t>
            </a:r>
            <a:r>
              <a:rPr lang="de-DE" sz="1400" dirty="0"/>
              <a:t> </a:t>
            </a:r>
            <a:r>
              <a:rPr lang="de-DE" sz="1400" dirty="0" err="1"/>
              <a:t>icing</a:t>
            </a:r>
            <a:r>
              <a:rPr lang="de-DE" sz="1400" dirty="0"/>
              <a:t> </a:t>
            </a:r>
          </a:p>
        </p:txBody>
      </p:sp>
      <p:sp>
        <p:nvSpPr>
          <p:cNvPr id="9" name="Foliennummernplatzhalter 3">
            <a:extLst>
              <a:ext uri="{FF2B5EF4-FFF2-40B4-BE49-F238E27FC236}">
                <a16:creationId xmlns:a16="http://schemas.microsoft.com/office/drawing/2014/main" id="{5E28811D-D8B7-E540-8C7A-1C552CFBAD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531" y="6438766"/>
            <a:ext cx="984019" cy="365125"/>
          </a:xfrm>
        </p:spPr>
        <p:txBody>
          <a:bodyPr/>
          <a:lstStyle/>
          <a:p>
            <a:fld id="{6FB9E4BD-8DCD-864C-A824-DCE0AAEDF11D}" type="slidenum">
              <a:rPr lang="de-DE" sz="1600" smtClean="0"/>
              <a:t>9</a:t>
            </a:fld>
            <a:endParaRPr lang="de-DE" sz="1600" dirty="0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9A09F41B-D9BD-2B47-BE19-772FA145EC8D}"/>
              </a:ext>
            </a:extLst>
          </p:cNvPr>
          <p:cNvSpPr/>
          <p:nvPr/>
        </p:nvSpPr>
        <p:spPr>
          <a:xfrm>
            <a:off x="5369231" y="2377178"/>
            <a:ext cx="2904056" cy="1948998"/>
          </a:xfrm>
          <a:prstGeom prst="rect">
            <a:avLst/>
          </a:prstGeom>
          <a:gradFill>
            <a:gsLst>
              <a:gs pos="54000">
                <a:schemeClr val="accent1">
                  <a:lumMod val="5000"/>
                  <a:lumOff val="95000"/>
                  <a:alpha val="80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720000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F4BFA038-7875-1B40-BC80-F3FD162758B5}"/>
              </a:ext>
            </a:extLst>
          </p:cNvPr>
          <p:cNvCxnSpPr>
            <a:cxnSpLocks/>
          </p:cNvCxnSpPr>
          <p:nvPr/>
        </p:nvCxnSpPr>
        <p:spPr>
          <a:xfrm flipV="1">
            <a:off x="5358079" y="2151653"/>
            <a:ext cx="0" cy="217452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B1B4D633-2342-6944-8C90-BAB88328EE91}"/>
              </a:ext>
            </a:extLst>
          </p:cNvPr>
          <p:cNvCxnSpPr>
            <a:cxnSpLocks/>
          </p:cNvCxnSpPr>
          <p:nvPr/>
        </p:nvCxnSpPr>
        <p:spPr>
          <a:xfrm flipV="1">
            <a:off x="5358079" y="4326178"/>
            <a:ext cx="3003922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feld 16">
            <a:extLst>
              <a:ext uri="{FF2B5EF4-FFF2-40B4-BE49-F238E27FC236}">
                <a16:creationId xmlns:a16="http://schemas.microsoft.com/office/drawing/2014/main" id="{F3B36D1F-23E8-7C4A-A839-7DB2379F7597}"/>
              </a:ext>
            </a:extLst>
          </p:cNvPr>
          <p:cNvSpPr txBox="1"/>
          <p:nvPr/>
        </p:nvSpPr>
        <p:spPr>
          <a:xfrm>
            <a:off x="7030639" y="4315139"/>
            <a:ext cx="1242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CAPE (J/kg)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FB1E989-2A34-A24D-9F67-EA3D9FE3E518}"/>
                  </a:ext>
                </a:extLst>
              </p:cNvPr>
              <p:cNvSpPr txBox="1"/>
              <p:nvPr/>
            </p:nvSpPr>
            <p:spPr>
              <a:xfrm rot="16200000">
                <a:off x="4456843" y="2851445"/>
                <a:ext cx="140596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𝜔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Wingdings"/>
                          </a:rPr>
                          <m:t>500</m:t>
                        </m:r>
                      </m:sub>
                    </m:sSub>
                  </m:oMath>
                </a14:m>
                <a:r>
                  <a:rPr lang="de-DE" dirty="0"/>
                  <a:t> (hPa/h)</a:t>
                </a:r>
              </a:p>
            </p:txBody>
          </p:sp>
        </mc:Choice>
        <mc:Fallback xmlns="">
          <p:sp>
            <p:nvSpPr>
              <p:cNvPr id="18" name="Textfeld 17">
                <a:extLst>
                  <a:ext uri="{FF2B5EF4-FFF2-40B4-BE49-F238E27FC236}">
                    <a16:creationId xmlns:a16="http://schemas.microsoft.com/office/drawing/2014/main" id="{2FB1E989-2A34-A24D-9F67-EA3D9FE3E5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4456843" y="2851445"/>
                <a:ext cx="1405962" cy="369332"/>
              </a:xfrm>
              <a:prstGeom prst="rect">
                <a:avLst/>
              </a:prstGeom>
              <a:blipFill>
                <a:blip r:embed="rId3"/>
                <a:stretch>
                  <a:fillRect l="-6667" t="-2703" r="-2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6F05FFAA-DEDC-A442-80F5-6A4DCCE437A0}"/>
              </a:ext>
            </a:extLst>
          </p:cNvPr>
          <p:cNvSpPr/>
          <p:nvPr/>
        </p:nvSpPr>
        <p:spPr>
          <a:xfrm>
            <a:off x="7606311" y="4080999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B45D6D3-C1A7-264C-BE2F-AB711A45063B}"/>
              </a:ext>
            </a:extLst>
          </p:cNvPr>
          <p:cNvSpPr/>
          <p:nvPr/>
        </p:nvSpPr>
        <p:spPr>
          <a:xfrm>
            <a:off x="6081763" y="2632662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DE0B9D9-B86F-6B46-AD43-659730E129A3}"/>
              </a:ext>
            </a:extLst>
          </p:cNvPr>
          <p:cNvSpPr/>
          <p:nvPr/>
        </p:nvSpPr>
        <p:spPr>
          <a:xfrm>
            <a:off x="7048291" y="3387162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1544AB1-7579-2C41-A904-185CB42253BC}"/>
              </a:ext>
            </a:extLst>
          </p:cNvPr>
          <p:cNvSpPr/>
          <p:nvPr/>
        </p:nvSpPr>
        <p:spPr>
          <a:xfrm>
            <a:off x="7495008" y="3847105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21D4916-232A-3346-8F80-5BB4AF7F014E}"/>
              </a:ext>
            </a:extLst>
          </p:cNvPr>
          <p:cNvSpPr/>
          <p:nvPr/>
        </p:nvSpPr>
        <p:spPr>
          <a:xfrm>
            <a:off x="7802636" y="3813414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5E9576C-CC9F-8649-89D8-D9E73826075F}"/>
              </a:ext>
            </a:extLst>
          </p:cNvPr>
          <p:cNvSpPr/>
          <p:nvPr/>
        </p:nvSpPr>
        <p:spPr>
          <a:xfrm>
            <a:off x="6601742" y="3085276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890FF896-2F54-0141-984B-561DD17F4175}"/>
              </a:ext>
            </a:extLst>
          </p:cNvPr>
          <p:cNvSpPr/>
          <p:nvPr/>
        </p:nvSpPr>
        <p:spPr>
          <a:xfrm>
            <a:off x="7771866" y="3588401"/>
            <a:ext cx="117321" cy="117321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6CD9D41-151F-5B47-BCBF-BA29A42EED13}"/>
              </a:ext>
            </a:extLst>
          </p:cNvPr>
          <p:cNvSpPr/>
          <p:nvPr/>
        </p:nvSpPr>
        <p:spPr>
          <a:xfrm>
            <a:off x="5734378" y="3178662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58FC95E5-6DB4-6946-B586-A4405D72A99B}"/>
              </a:ext>
            </a:extLst>
          </p:cNvPr>
          <p:cNvSpPr/>
          <p:nvPr/>
        </p:nvSpPr>
        <p:spPr>
          <a:xfrm>
            <a:off x="5562241" y="4001131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86E0AC0-2A10-684B-A6E1-CD25DE25AFFD}"/>
              </a:ext>
            </a:extLst>
          </p:cNvPr>
          <p:cNvSpPr/>
          <p:nvPr/>
        </p:nvSpPr>
        <p:spPr>
          <a:xfrm>
            <a:off x="5710180" y="3682816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3285040-A37E-EC42-BFED-2E73EB324A56}"/>
              </a:ext>
            </a:extLst>
          </p:cNvPr>
          <p:cNvSpPr/>
          <p:nvPr/>
        </p:nvSpPr>
        <p:spPr>
          <a:xfrm>
            <a:off x="5868973" y="3458005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4109ED2A-F2A1-D842-BCA7-6809B20CAAF6}"/>
              </a:ext>
            </a:extLst>
          </p:cNvPr>
          <p:cNvSpPr/>
          <p:nvPr/>
        </p:nvSpPr>
        <p:spPr>
          <a:xfrm>
            <a:off x="5908033" y="3993832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08AFD87-3334-EF4E-A63A-B18FE91FA5B9}"/>
              </a:ext>
            </a:extLst>
          </p:cNvPr>
          <p:cNvSpPr/>
          <p:nvPr/>
        </p:nvSpPr>
        <p:spPr>
          <a:xfrm>
            <a:off x="6212927" y="3811326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CB6C09C-CA48-B44D-8380-FF5C93EDBD7A}"/>
              </a:ext>
            </a:extLst>
          </p:cNvPr>
          <p:cNvSpPr/>
          <p:nvPr/>
        </p:nvSpPr>
        <p:spPr>
          <a:xfrm>
            <a:off x="6620843" y="3858797"/>
            <a:ext cx="117321" cy="117321"/>
          </a:xfrm>
          <a:prstGeom prst="ellipse">
            <a:avLst/>
          </a:prstGeom>
          <a:solidFill>
            <a:srgbClr val="74ED1F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BAD1574-4D62-794D-8149-8C67DE1A574E}"/>
              </a:ext>
            </a:extLst>
          </p:cNvPr>
          <p:cNvSpPr/>
          <p:nvPr/>
        </p:nvSpPr>
        <p:spPr>
          <a:xfrm>
            <a:off x="6533830" y="3603209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3B801451-EE1F-F44F-ACBD-5C22FAFBB85C}"/>
              </a:ext>
            </a:extLst>
          </p:cNvPr>
          <p:cNvSpPr/>
          <p:nvPr/>
        </p:nvSpPr>
        <p:spPr>
          <a:xfrm>
            <a:off x="6140424" y="3298631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05A55D71-FAC1-E444-A245-DC925A081A8B}"/>
              </a:ext>
            </a:extLst>
          </p:cNvPr>
          <p:cNvSpPr/>
          <p:nvPr/>
        </p:nvSpPr>
        <p:spPr>
          <a:xfrm>
            <a:off x="6185910" y="3569944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6C7C9470-C7FE-C748-AB4C-0B17E220B859}"/>
              </a:ext>
            </a:extLst>
          </p:cNvPr>
          <p:cNvSpPr/>
          <p:nvPr/>
        </p:nvSpPr>
        <p:spPr>
          <a:xfrm>
            <a:off x="6868811" y="3672444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1E37D986-5969-E847-BA03-6A1F52B0EAFD}"/>
              </a:ext>
            </a:extLst>
          </p:cNvPr>
          <p:cNvSpPr/>
          <p:nvPr/>
        </p:nvSpPr>
        <p:spPr>
          <a:xfrm>
            <a:off x="6975863" y="3943927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D48BD7A-A3DB-FE4D-A82A-C4CCF86A0AED}"/>
              </a:ext>
            </a:extLst>
          </p:cNvPr>
          <p:cNvSpPr/>
          <p:nvPr/>
        </p:nvSpPr>
        <p:spPr>
          <a:xfrm>
            <a:off x="6406707" y="3295434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9ED9C4FC-D8A5-3C47-90E3-A27BCED414A4}"/>
              </a:ext>
            </a:extLst>
          </p:cNvPr>
          <p:cNvSpPr/>
          <p:nvPr/>
        </p:nvSpPr>
        <p:spPr>
          <a:xfrm>
            <a:off x="7313919" y="3994385"/>
            <a:ext cx="117321" cy="117321"/>
          </a:xfrm>
          <a:prstGeom prst="ellipse">
            <a:avLst/>
          </a:prstGeom>
          <a:solidFill>
            <a:srgbClr val="BDED2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A196C693-5394-7948-9C53-3E2F21E9BBC8}"/>
              </a:ext>
            </a:extLst>
          </p:cNvPr>
          <p:cNvSpPr/>
          <p:nvPr/>
        </p:nvSpPr>
        <p:spPr>
          <a:xfrm>
            <a:off x="6266143" y="3010557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9FDA43EB-5379-1C47-9950-8D3DDCD716EC}"/>
              </a:ext>
            </a:extLst>
          </p:cNvPr>
          <p:cNvSpPr/>
          <p:nvPr/>
        </p:nvSpPr>
        <p:spPr>
          <a:xfrm>
            <a:off x="6947549" y="2945096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EB54DC4-E3CB-334F-9741-6540284AA3D5}"/>
              </a:ext>
            </a:extLst>
          </p:cNvPr>
          <p:cNvSpPr/>
          <p:nvPr/>
        </p:nvSpPr>
        <p:spPr>
          <a:xfrm>
            <a:off x="6888889" y="3171717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CB0812B-CE47-FE44-8426-E5808864B62E}"/>
              </a:ext>
            </a:extLst>
          </p:cNvPr>
          <p:cNvSpPr/>
          <p:nvPr/>
        </p:nvSpPr>
        <p:spPr>
          <a:xfrm>
            <a:off x="6696036" y="3396748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CBC6838C-72C5-A24E-A8E3-CE986643F19E}"/>
              </a:ext>
            </a:extLst>
          </p:cNvPr>
          <p:cNvSpPr/>
          <p:nvPr/>
        </p:nvSpPr>
        <p:spPr>
          <a:xfrm>
            <a:off x="5955855" y="2916699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C2E8E382-512E-A443-9E33-59A6665040B7}"/>
              </a:ext>
            </a:extLst>
          </p:cNvPr>
          <p:cNvSpPr/>
          <p:nvPr/>
        </p:nvSpPr>
        <p:spPr>
          <a:xfrm>
            <a:off x="7204711" y="3678401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8A3CA970-0087-A349-8892-84A3A6BFA208}"/>
              </a:ext>
            </a:extLst>
          </p:cNvPr>
          <p:cNvSpPr/>
          <p:nvPr/>
        </p:nvSpPr>
        <p:spPr>
          <a:xfrm>
            <a:off x="7308853" y="3418038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64FBCCF8-544D-3648-89F2-062EE00CA612}"/>
              </a:ext>
            </a:extLst>
          </p:cNvPr>
          <p:cNvSpPr/>
          <p:nvPr/>
        </p:nvSpPr>
        <p:spPr>
          <a:xfrm>
            <a:off x="7495008" y="3602498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59F39E5-D354-6248-8B36-62776E687756}"/>
              </a:ext>
            </a:extLst>
          </p:cNvPr>
          <p:cNvSpPr/>
          <p:nvPr/>
        </p:nvSpPr>
        <p:spPr>
          <a:xfrm>
            <a:off x="6498079" y="2878480"/>
            <a:ext cx="117321" cy="117321"/>
          </a:xfrm>
          <a:prstGeom prst="ellipse">
            <a:avLst/>
          </a:prstGeom>
          <a:solidFill>
            <a:srgbClr val="EDD32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ln>
                <a:solidFill>
                  <a:srgbClr val="C00000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50" name="Textfeld 49">
            <a:extLst>
              <a:ext uri="{FF2B5EF4-FFF2-40B4-BE49-F238E27FC236}">
                <a16:creationId xmlns:a16="http://schemas.microsoft.com/office/drawing/2014/main" id="{F519C29F-38F0-A24C-8E80-62E8B410D1FD}"/>
              </a:ext>
            </a:extLst>
          </p:cNvPr>
          <p:cNvSpPr txBox="1"/>
          <p:nvPr/>
        </p:nvSpPr>
        <p:spPr>
          <a:xfrm>
            <a:off x="5062848" y="1748503"/>
            <a:ext cx="33961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ym typeface="Wingdings"/>
              </a:rPr>
              <a:t>Regression</a:t>
            </a:r>
            <a:r>
              <a:rPr lang="de-DE" sz="1600" dirty="0">
                <a:sym typeface="Wingdings"/>
              </a:rPr>
              <a:t>: </a:t>
            </a:r>
            <a:r>
              <a:rPr lang="de-DE" sz="1600" dirty="0" err="1">
                <a:sym typeface="Wingdings"/>
              </a:rPr>
              <a:t>Wieviele</a:t>
            </a:r>
            <a:r>
              <a:rPr lang="de-DE" sz="1600" dirty="0">
                <a:sym typeface="Wingdings"/>
              </a:rPr>
              <a:t> Blitze treten auf?</a:t>
            </a:r>
            <a:endParaRPr lang="de-DE" sz="1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608D9B4A-F4EE-7641-9D6C-35B28AF888D5}"/>
                  </a:ext>
                </a:extLst>
              </p:cNvPr>
              <p:cNvSpPr txBox="1"/>
              <p:nvPr/>
            </p:nvSpPr>
            <p:spPr>
              <a:xfrm>
                <a:off x="5564545" y="2005416"/>
                <a:ext cx="30848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de-DE" dirty="0"/>
                            <m:t>(</m:t>
                          </m:r>
                          <m:r>
                            <m:rPr>
                              <m:nor/>
                            </m:rPr>
                            <a:rPr lang="de-DE" b="0" i="0" dirty="0" smtClean="0"/>
                            <m:t>CAPE</m:t>
                          </m:r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de-DE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 dirty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de-DE" i="1" dirty="0">
                                  <a:latin typeface="Cambria Math" panose="02040503050406030204" pitchFamily="18" charset="0"/>
                                </a:rPr>
                                <m:t>500</m:t>
                              </m:r>
                            </m:sub>
                          </m:sSub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de-DE" b="0" i="0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de-DE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⟶</m:t>
                      </m:r>
                      <m:sSub>
                        <m:sSubPr>
                          <m:ctrlPr>
                            <a:rPr lang="de-DE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e-DE" b="0" i="0" dirty="0" smtClean="0">
                              <a:latin typeface="Cambria Math" panose="02040503050406030204" pitchFamily="18" charset="0"/>
                            </a:rPr>
                            <m:t>#</m:t>
                          </m:r>
                          <m:r>
                            <m:rPr>
                              <m:sty m:val="p"/>
                            </m:rPr>
                            <a:rPr lang="de-DE" dirty="0" smtClean="0">
                              <a:latin typeface="Cambria Math" panose="02040503050406030204" pitchFamily="18" charset="0"/>
                            </a:rPr>
                            <m:t>Blitze</m:t>
                          </m:r>
                          <m:r>
                            <a:rPr lang="de-DE" dirty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b>
                          <m:r>
                            <a:rPr lang="de-DE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51" name="Textfeld 50">
                <a:extLst>
                  <a:ext uri="{FF2B5EF4-FFF2-40B4-BE49-F238E27FC236}">
                    <a16:creationId xmlns:a16="http://schemas.microsoft.com/office/drawing/2014/main" id="{608D9B4A-F4EE-7641-9D6C-35B28AF888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4545" y="2005416"/>
                <a:ext cx="3084812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feld 3">
            <a:extLst>
              <a:ext uri="{FF2B5EF4-FFF2-40B4-BE49-F238E27FC236}">
                <a16:creationId xmlns:a16="http://schemas.microsoft.com/office/drawing/2014/main" id="{017ADEB2-9812-D747-9A22-C1DD1376C1F4}"/>
              </a:ext>
            </a:extLst>
          </p:cNvPr>
          <p:cNvSpPr txBox="1"/>
          <p:nvPr/>
        </p:nvSpPr>
        <p:spPr>
          <a:xfrm>
            <a:off x="773349" y="2879431"/>
            <a:ext cx="3973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sym typeface="Wingdings" pitchFamily="2" charset="2"/>
              </a:rPr>
              <a:t> kleiner In-Sample Error ist schlecht</a:t>
            </a:r>
          </a:p>
          <a:p>
            <a:endParaRPr lang="de-DE" dirty="0"/>
          </a:p>
        </p:txBody>
      </p:sp>
      <p:sp>
        <p:nvSpPr>
          <p:cNvPr id="52" name="Textfeld 51">
            <a:extLst>
              <a:ext uri="{FF2B5EF4-FFF2-40B4-BE49-F238E27FC236}">
                <a16:creationId xmlns:a16="http://schemas.microsoft.com/office/drawing/2014/main" id="{FB5DF388-37AA-F14A-9596-AA58891AC353}"/>
              </a:ext>
            </a:extLst>
          </p:cNvPr>
          <p:cNvSpPr txBox="1"/>
          <p:nvPr/>
        </p:nvSpPr>
        <p:spPr>
          <a:xfrm>
            <a:off x="681623" y="3171717"/>
            <a:ext cx="39730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itchFamily="2" charset="2"/>
              <a:buChar char="à"/>
            </a:pPr>
            <a:r>
              <a:rPr lang="de-DE" b="1" dirty="0">
                <a:sym typeface="Wingdings" pitchFamily="2" charset="2"/>
              </a:rPr>
              <a:t>nur In-Sample Error minimieren ist nicht optimal</a:t>
            </a:r>
          </a:p>
          <a:p>
            <a:pPr algn="ctr"/>
            <a:r>
              <a:rPr lang="de-DE" b="1" dirty="0">
                <a:solidFill>
                  <a:srgbClr val="C00000"/>
                </a:solidFill>
                <a:sym typeface="Wingdings" pitchFamily="2" charset="2"/>
              </a:rPr>
              <a:t>Gefahr von</a:t>
            </a:r>
            <a:r>
              <a:rPr lang="de-DE" b="1" dirty="0">
                <a:sym typeface="Wingdings" pitchFamily="2" charset="2"/>
              </a:rPr>
              <a:t> </a:t>
            </a:r>
            <a:r>
              <a:rPr lang="de-DE" b="1" i="1" dirty="0" err="1">
                <a:solidFill>
                  <a:srgbClr val="C00000"/>
                </a:solidFill>
                <a:sym typeface="Wingdings" pitchFamily="2" charset="2"/>
              </a:rPr>
              <a:t>Overfitting</a:t>
            </a:r>
            <a:endParaRPr lang="de-DE" b="1" i="1" dirty="0">
              <a:solidFill>
                <a:srgbClr val="C00000"/>
              </a:solidFill>
              <a:sym typeface="Wingdings" pitchFamily="2" charset="2"/>
            </a:endParaRPr>
          </a:p>
          <a:p>
            <a:endParaRPr lang="de-DE" dirty="0"/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0511D1F-09AA-9743-BCA1-F4B7FFC88D44}"/>
              </a:ext>
            </a:extLst>
          </p:cNvPr>
          <p:cNvCxnSpPr>
            <a:cxnSpLocks/>
          </p:cNvCxnSpPr>
          <p:nvPr/>
        </p:nvCxnSpPr>
        <p:spPr>
          <a:xfrm>
            <a:off x="904915" y="3075296"/>
            <a:ext cx="3577196" cy="0"/>
          </a:xfrm>
          <a:prstGeom prst="line">
            <a:avLst/>
          </a:prstGeom>
          <a:ln w="285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Rechteck 53">
            <a:extLst>
              <a:ext uri="{FF2B5EF4-FFF2-40B4-BE49-F238E27FC236}">
                <a16:creationId xmlns:a16="http://schemas.microsoft.com/office/drawing/2014/main" id="{224E0D69-EA87-BF46-9B5C-CE4FF11D8410}"/>
              </a:ext>
            </a:extLst>
          </p:cNvPr>
          <p:cNvSpPr/>
          <p:nvPr/>
        </p:nvSpPr>
        <p:spPr>
          <a:xfrm>
            <a:off x="8447213" y="2417416"/>
            <a:ext cx="102807" cy="1893111"/>
          </a:xfrm>
          <a:prstGeom prst="rect">
            <a:avLst/>
          </a:prstGeom>
          <a:gradFill flip="none" rotWithShape="1">
            <a:gsLst>
              <a:gs pos="0">
                <a:srgbClr val="00B050"/>
              </a:gs>
              <a:gs pos="100000">
                <a:srgbClr val="C00000"/>
              </a:gs>
            </a:gsLst>
            <a:lin ang="16200000" scaled="1"/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B0E48840-A446-0C40-8D64-011F7CDDA8E8}"/>
              </a:ext>
            </a:extLst>
          </p:cNvPr>
          <p:cNvSpPr txBox="1"/>
          <p:nvPr/>
        </p:nvSpPr>
        <p:spPr>
          <a:xfrm>
            <a:off x="8550711" y="2271784"/>
            <a:ext cx="458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100</a:t>
            </a:r>
          </a:p>
        </p:txBody>
      </p:sp>
      <p:sp>
        <p:nvSpPr>
          <p:cNvPr id="56" name="Textfeld 55">
            <a:extLst>
              <a:ext uri="{FF2B5EF4-FFF2-40B4-BE49-F238E27FC236}">
                <a16:creationId xmlns:a16="http://schemas.microsoft.com/office/drawing/2014/main" id="{D470506F-60FF-FF46-85AB-F00465EA3697}"/>
              </a:ext>
            </a:extLst>
          </p:cNvPr>
          <p:cNvSpPr txBox="1"/>
          <p:nvPr/>
        </p:nvSpPr>
        <p:spPr>
          <a:xfrm>
            <a:off x="8601461" y="4118003"/>
            <a:ext cx="2760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0</a:t>
            </a:r>
          </a:p>
        </p:txBody>
      </p:sp>
      <p:pic>
        <p:nvPicPr>
          <p:cNvPr id="57" name="Grafik 56">
            <a:extLst>
              <a:ext uri="{FF2B5EF4-FFF2-40B4-BE49-F238E27FC236}">
                <a16:creationId xmlns:a16="http://schemas.microsoft.com/office/drawing/2014/main" id="{2CAC4484-5C76-8E40-B488-A13F25D549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915" y="5431735"/>
            <a:ext cx="2448003" cy="751581"/>
          </a:xfrm>
          <a:prstGeom prst="rect">
            <a:avLst/>
          </a:prstGeom>
        </p:spPr>
      </p:pic>
      <p:pic>
        <p:nvPicPr>
          <p:cNvPr id="59" name="Grafik 58">
            <a:extLst>
              <a:ext uri="{FF2B5EF4-FFF2-40B4-BE49-F238E27FC236}">
                <a16:creationId xmlns:a16="http://schemas.microsoft.com/office/drawing/2014/main" id="{926C62D9-DC90-AE4A-9AF2-E80137445CB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03140" y="5712909"/>
            <a:ext cx="296338" cy="179599"/>
          </a:xfrm>
          <a:prstGeom prst="rect">
            <a:avLst/>
          </a:prstGeom>
        </p:spPr>
      </p:pic>
      <p:pic>
        <p:nvPicPr>
          <p:cNvPr id="60" name="Grafik 59">
            <a:extLst>
              <a:ext uri="{FF2B5EF4-FFF2-40B4-BE49-F238E27FC236}">
                <a16:creationId xmlns:a16="http://schemas.microsoft.com/office/drawing/2014/main" id="{F6BE503B-CD7A-8F4E-8B5D-E7A3D1510B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2075" y="5394881"/>
            <a:ext cx="4566584" cy="828405"/>
          </a:xfrm>
          <a:prstGeom prst="rect">
            <a:avLst/>
          </a:prstGeom>
        </p:spPr>
      </p:pic>
      <p:sp>
        <p:nvSpPr>
          <p:cNvPr id="61" name="Textfeld 60">
            <a:extLst>
              <a:ext uri="{FF2B5EF4-FFF2-40B4-BE49-F238E27FC236}">
                <a16:creationId xmlns:a16="http://schemas.microsoft.com/office/drawing/2014/main" id="{FB0060B1-B78F-7747-B965-5A89A39257BE}"/>
              </a:ext>
            </a:extLst>
          </p:cNvPr>
          <p:cNvSpPr txBox="1"/>
          <p:nvPr/>
        </p:nvSpPr>
        <p:spPr>
          <a:xfrm>
            <a:off x="773349" y="4402911"/>
            <a:ext cx="4473789" cy="10926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lang="de-DE" b="1" dirty="0" err="1"/>
              <a:t>Structural</a:t>
            </a:r>
            <a:r>
              <a:rPr lang="de-DE" b="1" dirty="0"/>
              <a:t> </a:t>
            </a:r>
            <a:r>
              <a:rPr lang="de-DE" b="1" dirty="0" err="1"/>
              <a:t>Risk</a:t>
            </a:r>
            <a:r>
              <a:rPr lang="de-DE" b="1" dirty="0"/>
              <a:t> </a:t>
            </a:r>
            <a:r>
              <a:rPr lang="de-DE" b="1" dirty="0" err="1"/>
              <a:t>Minimization</a:t>
            </a:r>
            <a:r>
              <a:rPr lang="de-DE" dirty="0"/>
              <a:t> (</a:t>
            </a:r>
            <a:r>
              <a:rPr lang="de-DE" dirty="0" err="1"/>
              <a:t>Vapnik</a:t>
            </a:r>
            <a:r>
              <a:rPr lang="de-DE" dirty="0"/>
              <a:t> 1974)</a:t>
            </a:r>
          </a:p>
          <a:p>
            <a:pPr lvl="0">
              <a:defRPr/>
            </a:pPr>
            <a:endParaRPr lang="de-DE" sz="1100" dirty="0"/>
          </a:p>
          <a:p>
            <a:pPr lvl="0">
              <a:defRPr/>
            </a:pPr>
            <a:r>
              <a:rPr lang="de-DE" dirty="0">
                <a:sym typeface="Wingdings" pitchFamily="2" charset="2"/>
              </a:rPr>
              <a:t> Erwartungswert ergibt </a:t>
            </a:r>
            <a:r>
              <a:rPr lang="de-DE" i="1" dirty="0" err="1">
                <a:sym typeface="Wingdings" pitchFamily="2" charset="2"/>
              </a:rPr>
              <a:t>Risk</a:t>
            </a:r>
            <a:r>
              <a:rPr lang="de-DE" i="1" dirty="0">
                <a:sym typeface="Wingdings" pitchFamily="2" charset="2"/>
              </a:rPr>
              <a:t> </a:t>
            </a:r>
            <a:r>
              <a:rPr lang="de-DE" i="1" dirty="0" err="1">
                <a:sym typeface="Wingdings" pitchFamily="2" charset="2"/>
              </a:rPr>
              <a:t>Functional</a:t>
            </a:r>
            <a:r>
              <a:rPr lang="de-DE" i="1" dirty="0">
                <a:sym typeface="Wingdings" pitchFamily="2" charset="2"/>
              </a:rPr>
              <a:t> R(</a:t>
            </a:r>
            <a:r>
              <a:rPr lang="de-DE" dirty="0">
                <a:sym typeface="Wingdings" pitchFamily="2" charset="2"/>
              </a:rPr>
              <a:t>⍺</a:t>
            </a:r>
            <a:r>
              <a:rPr lang="de-DE" i="1" dirty="0">
                <a:sym typeface="Wingdings" pitchFamily="2" charset="2"/>
              </a:rPr>
              <a:t>)</a:t>
            </a:r>
            <a:endParaRPr lang="de-DE" i="1" dirty="0"/>
          </a:p>
          <a:p>
            <a:endParaRPr lang="de-DE" dirty="0"/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3835C9B3-FD7D-7F4B-8682-EED08C788555}"/>
              </a:ext>
            </a:extLst>
          </p:cNvPr>
          <p:cNvSpPr txBox="1"/>
          <p:nvPr/>
        </p:nvSpPr>
        <p:spPr>
          <a:xfrm>
            <a:off x="6601742" y="5094478"/>
            <a:ext cx="21450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P ... </a:t>
            </a:r>
            <a:r>
              <a:rPr lang="de-DE" sz="1400" dirty="0" err="1"/>
              <a:t>joint</a:t>
            </a:r>
            <a:r>
              <a:rPr lang="de-DE" sz="1400" dirty="0"/>
              <a:t> prob. </a:t>
            </a:r>
            <a:r>
              <a:rPr lang="de-DE" sz="1400" dirty="0" err="1"/>
              <a:t>distribution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259182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2" grpId="0"/>
      <p:bldP spid="61" grpId="0"/>
    </p:bldLst>
  </p:timing>
</p:sld>
</file>

<file path=ppt/theme/theme1.xml><?xml version="1.0" encoding="utf-8"?>
<a:theme xmlns:a="http://schemas.openxmlformats.org/drawingml/2006/main" name="Rückblick">
  <a:themeElements>
    <a:clrScheme name="Warmes Blau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1268</Words>
  <Application>Microsoft Macintosh PowerPoint</Application>
  <PresentationFormat>Bildschirmpräsentation (4:3)</PresentationFormat>
  <Paragraphs>304</Paragraphs>
  <Slides>19</Slides>
  <Notes>14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Courier New</vt:lpstr>
      <vt:lpstr>Wingdings</vt:lpstr>
      <vt:lpstr>Rückblick</vt:lpstr>
      <vt:lpstr>The added value  of machine-learning methods  in forecasting wind turbine icing </vt:lpstr>
      <vt:lpstr>Vereisungsvorhersagen</vt:lpstr>
      <vt:lpstr>Phasen der Vereisung</vt:lpstr>
      <vt:lpstr>Literatur zur Vereisungsprognose</vt:lpstr>
      <vt:lpstr>Ziele und Herausforderungen</vt:lpstr>
      <vt:lpstr>Daten</vt:lpstr>
      <vt:lpstr>Methoden: Machine-Learning</vt:lpstr>
      <vt:lpstr>Methoden: Statistical Learning Theory</vt:lpstr>
      <vt:lpstr>Methoden: Statistical Learning Theory</vt:lpstr>
      <vt:lpstr>Methoden: Statistical Learning Theory</vt:lpstr>
      <vt:lpstr>Methoden: Validierung</vt:lpstr>
      <vt:lpstr>Methoden: Validierung</vt:lpstr>
      <vt:lpstr>Methoden: Support Vector Classification</vt:lpstr>
      <vt:lpstr>Methoden: Support Vector Classification</vt:lpstr>
      <vt:lpstr>Methoden: Support Vector Classification</vt:lpstr>
      <vt:lpstr>Methoden: Support Vector Classification</vt:lpstr>
      <vt:lpstr>Mehrwert der Prognosen</vt:lpstr>
      <vt:lpstr>The added value  of ML methods  in forecasting  wind turbine icing </vt:lpstr>
      <vt:lpstr>Methoden: Support Vector Classification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Titelfolie</dc:title>
  <dc:creator>StudentIn</dc:creator>
  <cp:lastModifiedBy>StudentIn</cp:lastModifiedBy>
  <cp:revision>323</cp:revision>
  <cp:lastPrinted>2019-01-07T14:54:24Z</cp:lastPrinted>
  <dcterms:created xsi:type="dcterms:W3CDTF">2018-11-07T19:22:10Z</dcterms:created>
  <dcterms:modified xsi:type="dcterms:W3CDTF">2019-01-09T12:16:19Z</dcterms:modified>
</cp:coreProperties>
</file>